
<file path=[Content_Types].xml><?xml version="1.0" encoding="utf-8"?>
<Types xmlns="http://schemas.openxmlformats.org/package/2006/content-types">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handoutMasterIdLst>
    <p:handoutMasterId r:id="rId19"/>
  </p:handoutMasterIdLst>
  <p:sldIdLst>
    <p:sldId id="256" r:id="rId2"/>
    <p:sldId id="325" r:id="rId3"/>
    <p:sldId id="326" r:id="rId4"/>
    <p:sldId id="329" r:id="rId5"/>
    <p:sldId id="327" r:id="rId6"/>
    <p:sldId id="330" r:id="rId7"/>
    <p:sldId id="331" r:id="rId8"/>
    <p:sldId id="335" r:id="rId9"/>
    <p:sldId id="336" r:id="rId10"/>
    <p:sldId id="332" r:id="rId11"/>
    <p:sldId id="333" r:id="rId12"/>
    <p:sldId id="334" r:id="rId13"/>
    <p:sldId id="338" r:id="rId14"/>
    <p:sldId id="339" r:id="rId15"/>
    <p:sldId id="337" r:id="rId16"/>
    <p:sldId id="30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005F"/>
    <a:srgbClr val="C1B6B0"/>
    <a:srgbClr val="C8B9B2"/>
    <a:srgbClr val="FF50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995" autoAdjust="0"/>
  </p:normalViewPr>
  <p:slideViewPr>
    <p:cSldViewPr snapToGrid="0">
      <p:cViewPr varScale="1">
        <p:scale>
          <a:sx n="63" d="100"/>
          <a:sy n="63" d="100"/>
        </p:scale>
        <p:origin x="1426" y="6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97CA5A7-3F75-4431-8F04-A2DDAAFD921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a:extLst>
              <a:ext uri="{FF2B5EF4-FFF2-40B4-BE49-F238E27FC236}">
                <a16:creationId xmlns:a16="http://schemas.microsoft.com/office/drawing/2014/main" id="{D5C604DA-6430-445E-8430-986177A2A9C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8BE98F-8E2D-47F9-A551-2BB79E60D242}" type="datetimeFigureOut">
              <a:rPr lang="en-DE" smtClean="0"/>
              <a:t>01/19/2023</a:t>
            </a:fld>
            <a:endParaRPr lang="en-DE"/>
          </a:p>
        </p:txBody>
      </p:sp>
      <p:sp>
        <p:nvSpPr>
          <p:cNvPr id="4" name="Footer Placeholder 3">
            <a:extLst>
              <a:ext uri="{FF2B5EF4-FFF2-40B4-BE49-F238E27FC236}">
                <a16:creationId xmlns:a16="http://schemas.microsoft.com/office/drawing/2014/main" id="{4C6926D4-C159-434C-8132-C5B2E9A7F8B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5" name="Slide Number Placeholder 4">
            <a:extLst>
              <a:ext uri="{FF2B5EF4-FFF2-40B4-BE49-F238E27FC236}">
                <a16:creationId xmlns:a16="http://schemas.microsoft.com/office/drawing/2014/main" id="{EF494CA5-3190-4C81-B94C-B6BE28C7B2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81A86BE-ED7C-4796-85A4-55140A8AF1A8}" type="slidenum">
              <a:rPr lang="en-DE" smtClean="0"/>
              <a:t>‹#›</a:t>
            </a:fld>
            <a:endParaRPr lang="en-DE"/>
          </a:p>
        </p:txBody>
      </p:sp>
    </p:spTree>
    <p:extLst>
      <p:ext uri="{BB962C8B-B14F-4D97-AF65-F5344CB8AC3E}">
        <p14:creationId xmlns:p14="http://schemas.microsoft.com/office/powerpoint/2010/main" val="17422178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C779EB-5410-47A3-845E-424604E0271E}" type="datetimeFigureOut">
              <a:rPr lang="en-DE" smtClean="0"/>
              <a:t>01/19/2023</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741D62-F4DC-4599-9271-57D544E22477}" type="slidenum">
              <a:rPr lang="en-DE" smtClean="0"/>
              <a:t>‹#›</a:t>
            </a:fld>
            <a:endParaRPr lang="en-DE"/>
          </a:p>
        </p:txBody>
      </p:sp>
    </p:spTree>
    <p:extLst>
      <p:ext uri="{BB962C8B-B14F-4D97-AF65-F5344CB8AC3E}">
        <p14:creationId xmlns:p14="http://schemas.microsoft.com/office/powerpoint/2010/main" val="207386885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22741D62-F4DC-4599-9271-57D544E22477}" type="slidenum">
              <a:rPr lang="en-DE" smtClean="0"/>
              <a:t>1</a:t>
            </a:fld>
            <a:endParaRPr lang="en-DE"/>
          </a:p>
        </p:txBody>
      </p:sp>
    </p:spTree>
    <p:extLst>
      <p:ext uri="{BB962C8B-B14F-4D97-AF65-F5344CB8AC3E}">
        <p14:creationId xmlns:p14="http://schemas.microsoft.com/office/powerpoint/2010/main" val="3850814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22741D62-F4DC-4599-9271-57D544E22477}" type="slidenum">
              <a:rPr lang="en-DE" smtClean="0"/>
              <a:t>2</a:t>
            </a:fld>
            <a:endParaRPr lang="en-DE"/>
          </a:p>
        </p:txBody>
      </p:sp>
    </p:spTree>
    <p:extLst>
      <p:ext uri="{BB962C8B-B14F-4D97-AF65-F5344CB8AC3E}">
        <p14:creationId xmlns:p14="http://schemas.microsoft.com/office/powerpoint/2010/main" val="2965360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22741D62-F4DC-4599-9271-57D544E22477}" type="slidenum">
              <a:rPr lang="en-DE" smtClean="0"/>
              <a:t>13</a:t>
            </a:fld>
            <a:endParaRPr lang="en-DE"/>
          </a:p>
        </p:txBody>
      </p:sp>
    </p:spTree>
    <p:extLst>
      <p:ext uri="{BB962C8B-B14F-4D97-AF65-F5344CB8AC3E}">
        <p14:creationId xmlns:p14="http://schemas.microsoft.com/office/powerpoint/2010/main" val="63628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22741D62-F4DC-4599-9271-57D544E22477}" type="slidenum">
              <a:rPr lang="en-DE" smtClean="0"/>
              <a:t>14</a:t>
            </a:fld>
            <a:endParaRPr lang="en-DE"/>
          </a:p>
        </p:txBody>
      </p:sp>
    </p:spTree>
    <p:extLst>
      <p:ext uri="{BB962C8B-B14F-4D97-AF65-F5344CB8AC3E}">
        <p14:creationId xmlns:p14="http://schemas.microsoft.com/office/powerpoint/2010/main" val="2914547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22741D62-F4DC-4599-9271-57D544E22477}" type="slidenum">
              <a:rPr lang="en-DE" smtClean="0"/>
              <a:t>16</a:t>
            </a:fld>
            <a:endParaRPr lang="en-DE"/>
          </a:p>
        </p:txBody>
      </p:sp>
    </p:spTree>
    <p:extLst>
      <p:ext uri="{BB962C8B-B14F-4D97-AF65-F5344CB8AC3E}">
        <p14:creationId xmlns:p14="http://schemas.microsoft.com/office/powerpoint/2010/main" val="1056819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E2F1A2F-37FE-496B-9BBC-34AFD52743D5}" type="datetime8">
              <a:rPr lang="en-DE" smtClean="0"/>
              <a:t>01/19/2023 10:17</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28AE03A7-1B9D-48B4-A653-1A830F3229C1}" type="slidenum">
              <a:rPr lang="en-DE" smtClean="0"/>
              <a:t>‹#›</a:t>
            </a:fld>
            <a:endParaRPr lang="en-DE"/>
          </a:p>
        </p:txBody>
      </p:sp>
    </p:spTree>
    <p:extLst>
      <p:ext uri="{BB962C8B-B14F-4D97-AF65-F5344CB8AC3E}">
        <p14:creationId xmlns:p14="http://schemas.microsoft.com/office/powerpoint/2010/main" val="2537060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8247E9-930C-4F75-9E74-4D080623CE66}" type="datetime8">
              <a:rPr lang="en-DE" smtClean="0"/>
              <a:t>01/19/2023 10:17</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28AE03A7-1B9D-48B4-A653-1A830F3229C1}" type="slidenum">
              <a:rPr lang="en-DE" smtClean="0"/>
              <a:t>‹#›</a:t>
            </a:fld>
            <a:endParaRPr lang="en-DE"/>
          </a:p>
        </p:txBody>
      </p:sp>
    </p:spTree>
    <p:extLst>
      <p:ext uri="{BB962C8B-B14F-4D97-AF65-F5344CB8AC3E}">
        <p14:creationId xmlns:p14="http://schemas.microsoft.com/office/powerpoint/2010/main" val="27492066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966EAF-FDDD-4049-8697-91535AC7106B}" type="datetime8">
              <a:rPr lang="en-DE" smtClean="0"/>
              <a:t>01/19/2023 10:17</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28AE03A7-1B9D-48B4-A653-1A830F3229C1}" type="slidenum">
              <a:rPr lang="en-DE" smtClean="0"/>
              <a:t>‹#›</a:t>
            </a:fld>
            <a:endParaRPr lang="en-DE"/>
          </a:p>
        </p:txBody>
      </p:sp>
    </p:spTree>
    <p:extLst>
      <p:ext uri="{BB962C8B-B14F-4D97-AF65-F5344CB8AC3E}">
        <p14:creationId xmlns:p14="http://schemas.microsoft.com/office/powerpoint/2010/main" val="107982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5C5EF4-97A2-4C19-83F5-0D8D31E88CFE}" type="datetime8">
              <a:rPr lang="en-DE" smtClean="0"/>
              <a:t>01/19/2023 10:17</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28AE03A7-1B9D-48B4-A653-1A830F3229C1}" type="slidenum">
              <a:rPr lang="en-DE" smtClean="0"/>
              <a:t>‹#›</a:t>
            </a:fld>
            <a:endParaRPr lang="en-DE"/>
          </a:p>
        </p:txBody>
      </p:sp>
    </p:spTree>
    <p:extLst>
      <p:ext uri="{BB962C8B-B14F-4D97-AF65-F5344CB8AC3E}">
        <p14:creationId xmlns:p14="http://schemas.microsoft.com/office/powerpoint/2010/main" val="811791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D9B2C4-E365-40EE-82F9-90508FB090DA}" type="datetime8">
              <a:rPr lang="en-DE" smtClean="0"/>
              <a:t>01/19/2023 10:17</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28AE03A7-1B9D-48B4-A653-1A830F3229C1}" type="slidenum">
              <a:rPr lang="en-DE" smtClean="0"/>
              <a:t>‹#›</a:t>
            </a:fld>
            <a:endParaRPr lang="en-DE"/>
          </a:p>
        </p:txBody>
      </p:sp>
    </p:spTree>
    <p:extLst>
      <p:ext uri="{BB962C8B-B14F-4D97-AF65-F5344CB8AC3E}">
        <p14:creationId xmlns:p14="http://schemas.microsoft.com/office/powerpoint/2010/main" val="5378668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EBE62AA-61A2-4DEB-A7C9-B98D72AD3A21}" type="datetime8">
              <a:rPr lang="en-DE" smtClean="0"/>
              <a:t>01/19/2023 10:17</a:t>
            </a:fld>
            <a:endParaRPr lang="en-DE"/>
          </a:p>
        </p:txBody>
      </p:sp>
      <p:sp>
        <p:nvSpPr>
          <p:cNvPr id="6" name="Footer Placeholder 5"/>
          <p:cNvSpPr>
            <a:spLocks noGrp="1"/>
          </p:cNvSpPr>
          <p:nvPr>
            <p:ph type="ftr" sz="quarter" idx="11"/>
          </p:nvPr>
        </p:nvSpPr>
        <p:spPr/>
        <p:txBody>
          <a:bodyPr/>
          <a:lstStyle/>
          <a:p>
            <a:endParaRPr lang="en-DE"/>
          </a:p>
        </p:txBody>
      </p:sp>
      <p:sp>
        <p:nvSpPr>
          <p:cNvPr id="7" name="Slide Number Placeholder 6"/>
          <p:cNvSpPr>
            <a:spLocks noGrp="1"/>
          </p:cNvSpPr>
          <p:nvPr>
            <p:ph type="sldNum" sz="quarter" idx="12"/>
          </p:nvPr>
        </p:nvSpPr>
        <p:spPr/>
        <p:txBody>
          <a:bodyPr/>
          <a:lstStyle/>
          <a:p>
            <a:fld id="{28AE03A7-1B9D-48B4-A653-1A830F3229C1}" type="slidenum">
              <a:rPr lang="en-DE" smtClean="0"/>
              <a:t>‹#›</a:t>
            </a:fld>
            <a:endParaRPr lang="en-DE"/>
          </a:p>
        </p:txBody>
      </p:sp>
    </p:spTree>
    <p:extLst>
      <p:ext uri="{BB962C8B-B14F-4D97-AF65-F5344CB8AC3E}">
        <p14:creationId xmlns:p14="http://schemas.microsoft.com/office/powerpoint/2010/main" val="2090949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3CF051-4F5D-46A5-A5CE-C3504ADEA0B2}" type="datetime8">
              <a:rPr lang="en-DE" smtClean="0"/>
              <a:t>01/19/2023 10:17</a:t>
            </a:fld>
            <a:endParaRPr lang="en-DE"/>
          </a:p>
        </p:txBody>
      </p:sp>
      <p:sp>
        <p:nvSpPr>
          <p:cNvPr id="8" name="Footer Placeholder 7"/>
          <p:cNvSpPr>
            <a:spLocks noGrp="1"/>
          </p:cNvSpPr>
          <p:nvPr>
            <p:ph type="ftr" sz="quarter" idx="11"/>
          </p:nvPr>
        </p:nvSpPr>
        <p:spPr/>
        <p:txBody>
          <a:bodyPr/>
          <a:lstStyle/>
          <a:p>
            <a:endParaRPr lang="en-DE"/>
          </a:p>
        </p:txBody>
      </p:sp>
      <p:sp>
        <p:nvSpPr>
          <p:cNvPr id="9" name="Slide Number Placeholder 8"/>
          <p:cNvSpPr>
            <a:spLocks noGrp="1"/>
          </p:cNvSpPr>
          <p:nvPr>
            <p:ph type="sldNum" sz="quarter" idx="12"/>
          </p:nvPr>
        </p:nvSpPr>
        <p:spPr/>
        <p:txBody>
          <a:bodyPr/>
          <a:lstStyle/>
          <a:p>
            <a:fld id="{28AE03A7-1B9D-48B4-A653-1A830F3229C1}" type="slidenum">
              <a:rPr lang="en-DE" smtClean="0"/>
              <a:t>‹#›</a:t>
            </a:fld>
            <a:endParaRPr lang="en-DE"/>
          </a:p>
        </p:txBody>
      </p:sp>
    </p:spTree>
    <p:extLst>
      <p:ext uri="{BB962C8B-B14F-4D97-AF65-F5344CB8AC3E}">
        <p14:creationId xmlns:p14="http://schemas.microsoft.com/office/powerpoint/2010/main" val="1568433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D58B5A4-834C-40B4-B450-88560A175B7C}" type="datetime8">
              <a:rPr lang="en-DE" smtClean="0"/>
              <a:t>01/19/2023 10:17</a:t>
            </a:fld>
            <a:endParaRPr lang="en-DE"/>
          </a:p>
        </p:txBody>
      </p:sp>
      <p:sp>
        <p:nvSpPr>
          <p:cNvPr id="4" name="Footer Placeholder 3"/>
          <p:cNvSpPr>
            <a:spLocks noGrp="1"/>
          </p:cNvSpPr>
          <p:nvPr>
            <p:ph type="ftr" sz="quarter" idx="11"/>
          </p:nvPr>
        </p:nvSpPr>
        <p:spPr/>
        <p:txBody>
          <a:bodyPr/>
          <a:lstStyle/>
          <a:p>
            <a:endParaRPr lang="en-DE"/>
          </a:p>
        </p:txBody>
      </p:sp>
      <p:sp>
        <p:nvSpPr>
          <p:cNvPr id="5" name="Slide Number Placeholder 4"/>
          <p:cNvSpPr>
            <a:spLocks noGrp="1"/>
          </p:cNvSpPr>
          <p:nvPr>
            <p:ph type="sldNum" sz="quarter" idx="12"/>
          </p:nvPr>
        </p:nvSpPr>
        <p:spPr/>
        <p:txBody>
          <a:bodyPr/>
          <a:lstStyle/>
          <a:p>
            <a:fld id="{28AE03A7-1B9D-48B4-A653-1A830F3229C1}" type="slidenum">
              <a:rPr lang="en-DE" smtClean="0"/>
              <a:t>‹#›</a:t>
            </a:fld>
            <a:endParaRPr lang="en-DE"/>
          </a:p>
        </p:txBody>
      </p:sp>
    </p:spTree>
    <p:extLst>
      <p:ext uri="{BB962C8B-B14F-4D97-AF65-F5344CB8AC3E}">
        <p14:creationId xmlns:p14="http://schemas.microsoft.com/office/powerpoint/2010/main" val="1367819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44ED98-E7DE-492A-816D-ECA2E4C4EC26}" type="datetime8">
              <a:rPr lang="en-DE" smtClean="0"/>
              <a:t>01/19/2023 10:17</a:t>
            </a:fld>
            <a:endParaRPr lang="en-DE"/>
          </a:p>
        </p:txBody>
      </p:sp>
      <p:sp>
        <p:nvSpPr>
          <p:cNvPr id="3" name="Footer Placeholder 2"/>
          <p:cNvSpPr>
            <a:spLocks noGrp="1"/>
          </p:cNvSpPr>
          <p:nvPr>
            <p:ph type="ftr" sz="quarter" idx="11"/>
          </p:nvPr>
        </p:nvSpPr>
        <p:spPr/>
        <p:txBody>
          <a:bodyPr/>
          <a:lstStyle/>
          <a:p>
            <a:endParaRPr lang="en-DE"/>
          </a:p>
        </p:txBody>
      </p:sp>
      <p:sp>
        <p:nvSpPr>
          <p:cNvPr id="4" name="Slide Number Placeholder 3"/>
          <p:cNvSpPr>
            <a:spLocks noGrp="1"/>
          </p:cNvSpPr>
          <p:nvPr>
            <p:ph type="sldNum" sz="quarter" idx="12"/>
          </p:nvPr>
        </p:nvSpPr>
        <p:spPr/>
        <p:txBody>
          <a:bodyPr/>
          <a:lstStyle/>
          <a:p>
            <a:fld id="{28AE03A7-1B9D-48B4-A653-1A830F3229C1}" type="slidenum">
              <a:rPr lang="en-DE" smtClean="0"/>
              <a:t>‹#›</a:t>
            </a:fld>
            <a:endParaRPr lang="en-DE"/>
          </a:p>
        </p:txBody>
      </p:sp>
    </p:spTree>
    <p:extLst>
      <p:ext uri="{BB962C8B-B14F-4D97-AF65-F5344CB8AC3E}">
        <p14:creationId xmlns:p14="http://schemas.microsoft.com/office/powerpoint/2010/main" val="615670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CC0E3B-25BF-4BEA-B826-94BFD7C25626}" type="datetime8">
              <a:rPr lang="en-DE" smtClean="0"/>
              <a:t>01/19/2023 10:17</a:t>
            </a:fld>
            <a:endParaRPr lang="en-DE"/>
          </a:p>
        </p:txBody>
      </p:sp>
      <p:sp>
        <p:nvSpPr>
          <p:cNvPr id="6" name="Footer Placeholder 5"/>
          <p:cNvSpPr>
            <a:spLocks noGrp="1"/>
          </p:cNvSpPr>
          <p:nvPr>
            <p:ph type="ftr" sz="quarter" idx="11"/>
          </p:nvPr>
        </p:nvSpPr>
        <p:spPr/>
        <p:txBody>
          <a:bodyPr/>
          <a:lstStyle/>
          <a:p>
            <a:endParaRPr lang="en-DE"/>
          </a:p>
        </p:txBody>
      </p:sp>
      <p:sp>
        <p:nvSpPr>
          <p:cNvPr id="7" name="Slide Number Placeholder 6"/>
          <p:cNvSpPr>
            <a:spLocks noGrp="1"/>
          </p:cNvSpPr>
          <p:nvPr>
            <p:ph type="sldNum" sz="quarter" idx="12"/>
          </p:nvPr>
        </p:nvSpPr>
        <p:spPr/>
        <p:txBody>
          <a:bodyPr/>
          <a:lstStyle/>
          <a:p>
            <a:fld id="{28AE03A7-1B9D-48B4-A653-1A830F3229C1}" type="slidenum">
              <a:rPr lang="en-DE" smtClean="0"/>
              <a:t>‹#›</a:t>
            </a:fld>
            <a:endParaRPr lang="en-DE"/>
          </a:p>
        </p:txBody>
      </p:sp>
    </p:spTree>
    <p:extLst>
      <p:ext uri="{BB962C8B-B14F-4D97-AF65-F5344CB8AC3E}">
        <p14:creationId xmlns:p14="http://schemas.microsoft.com/office/powerpoint/2010/main" val="3806822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636E84-160E-4C2E-B920-1987BA88BA8C}" type="datetime8">
              <a:rPr lang="en-DE" smtClean="0"/>
              <a:t>01/19/2023 10:17</a:t>
            </a:fld>
            <a:endParaRPr lang="en-DE"/>
          </a:p>
        </p:txBody>
      </p:sp>
      <p:sp>
        <p:nvSpPr>
          <p:cNvPr id="6" name="Footer Placeholder 5"/>
          <p:cNvSpPr>
            <a:spLocks noGrp="1"/>
          </p:cNvSpPr>
          <p:nvPr>
            <p:ph type="ftr" sz="quarter" idx="11"/>
          </p:nvPr>
        </p:nvSpPr>
        <p:spPr/>
        <p:txBody>
          <a:bodyPr/>
          <a:lstStyle/>
          <a:p>
            <a:endParaRPr lang="en-DE"/>
          </a:p>
        </p:txBody>
      </p:sp>
      <p:sp>
        <p:nvSpPr>
          <p:cNvPr id="7" name="Slide Number Placeholder 6"/>
          <p:cNvSpPr>
            <a:spLocks noGrp="1"/>
          </p:cNvSpPr>
          <p:nvPr>
            <p:ph type="sldNum" sz="quarter" idx="12"/>
          </p:nvPr>
        </p:nvSpPr>
        <p:spPr/>
        <p:txBody>
          <a:bodyPr/>
          <a:lstStyle/>
          <a:p>
            <a:fld id="{28AE03A7-1B9D-48B4-A653-1A830F3229C1}" type="slidenum">
              <a:rPr lang="en-DE" smtClean="0"/>
              <a:t>‹#›</a:t>
            </a:fld>
            <a:endParaRPr lang="en-DE"/>
          </a:p>
        </p:txBody>
      </p:sp>
    </p:spTree>
    <p:extLst>
      <p:ext uri="{BB962C8B-B14F-4D97-AF65-F5344CB8AC3E}">
        <p14:creationId xmlns:p14="http://schemas.microsoft.com/office/powerpoint/2010/main" val="1849816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8EF83E-4B48-46D2-8A63-0B113C8AD96E}" type="datetime8">
              <a:rPr lang="en-DE" smtClean="0"/>
              <a:t>01/19/2023 10:17</a:t>
            </a:fld>
            <a:endParaRPr lang="en-D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AE03A7-1B9D-48B4-A653-1A830F3229C1}" type="slidenum">
              <a:rPr lang="en-DE" smtClean="0"/>
              <a:t>‹#›</a:t>
            </a:fld>
            <a:endParaRPr lang="en-DE"/>
          </a:p>
        </p:txBody>
      </p:sp>
    </p:spTree>
    <p:extLst>
      <p:ext uri="{BB962C8B-B14F-4D97-AF65-F5344CB8AC3E}">
        <p14:creationId xmlns:p14="http://schemas.microsoft.com/office/powerpoint/2010/main" val="27955480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fif"/></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9005F"/>
        </a:solidFill>
        <a:effectLst/>
      </p:bgPr>
    </p:bg>
    <p:spTree>
      <p:nvGrpSpPr>
        <p:cNvPr id="1" name=""/>
        <p:cNvGrpSpPr/>
        <p:nvPr/>
      </p:nvGrpSpPr>
      <p:grpSpPr>
        <a:xfrm>
          <a:off x="0" y="0"/>
          <a:ext cx="0" cy="0"/>
          <a:chOff x="0" y="0"/>
          <a:chExt cx="0" cy="0"/>
        </a:xfrm>
      </p:grpSpPr>
      <p:pic>
        <p:nvPicPr>
          <p:cNvPr id="8" name="Resim 7">
            <a:extLst>
              <a:ext uri="{FF2B5EF4-FFF2-40B4-BE49-F238E27FC236}">
                <a16:creationId xmlns:a16="http://schemas.microsoft.com/office/drawing/2014/main" id="{BCF84E20-3A75-F83A-0108-49747F6AB7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560" y="803656"/>
            <a:ext cx="3169920" cy="1074603"/>
          </a:xfrm>
          <a:prstGeom prst="rect">
            <a:avLst/>
          </a:prstGeom>
        </p:spPr>
      </p:pic>
      <p:sp>
        <p:nvSpPr>
          <p:cNvPr id="9" name="Dikdörtgen 8">
            <a:extLst>
              <a:ext uri="{FF2B5EF4-FFF2-40B4-BE49-F238E27FC236}">
                <a16:creationId xmlns:a16="http://schemas.microsoft.com/office/drawing/2014/main" id="{B884592E-0EE7-BB6E-49A7-7289D4DA922D}"/>
              </a:ext>
            </a:extLst>
          </p:cNvPr>
          <p:cNvSpPr/>
          <p:nvPr/>
        </p:nvSpPr>
        <p:spPr>
          <a:xfrm>
            <a:off x="883920" y="3271520"/>
            <a:ext cx="10424160" cy="3586480"/>
          </a:xfrm>
          <a:prstGeom prst="rect">
            <a:avLst/>
          </a:prstGeom>
          <a:solidFill>
            <a:srgbClr val="FF50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Metin kutusu 10">
            <a:extLst>
              <a:ext uri="{FF2B5EF4-FFF2-40B4-BE49-F238E27FC236}">
                <a16:creationId xmlns:a16="http://schemas.microsoft.com/office/drawing/2014/main" id="{45A681C9-F8D4-584E-1238-D76EFDE091E4}"/>
              </a:ext>
            </a:extLst>
          </p:cNvPr>
          <p:cNvSpPr txBox="1"/>
          <p:nvPr/>
        </p:nvSpPr>
        <p:spPr>
          <a:xfrm flipH="1">
            <a:off x="1358899" y="3627120"/>
            <a:ext cx="9189721" cy="1631216"/>
          </a:xfrm>
          <a:prstGeom prst="rect">
            <a:avLst/>
          </a:prstGeom>
          <a:noFill/>
        </p:spPr>
        <p:txBody>
          <a:bodyPr wrap="square" rtlCol="0">
            <a:spAutoFit/>
          </a:bodyPr>
          <a:lstStyle/>
          <a:p>
            <a:pPr algn="l"/>
            <a:r>
              <a:rPr lang="tr-TR" sz="3600" b="0" i="0" u="none" strike="noStrike" baseline="0" dirty="0" err="1">
                <a:solidFill>
                  <a:schemeClr val="bg1"/>
                </a:solidFill>
                <a:latin typeface="Whitney-Semibold"/>
              </a:rPr>
              <a:t>ChatGPT</a:t>
            </a:r>
            <a:r>
              <a:rPr lang="tr-TR" sz="3600" b="0" i="0" u="none" strike="noStrike" baseline="0" dirty="0">
                <a:solidFill>
                  <a:schemeClr val="bg1"/>
                </a:solidFill>
                <a:latin typeface="Whitney-Semibold"/>
              </a:rPr>
              <a:t> is not </a:t>
            </a:r>
            <a:r>
              <a:rPr lang="tr-TR" sz="3600" b="0" i="0" u="none" strike="noStrike" baseline="0" dirty="0" err="1">
                <a:solidFill>
                  <a:schemeClr val="bg1"/>
                </a:solidFill>
                <a:latin typeface="Whitney-Semibold"/>
              </a:rPr>
              <a:t>all</a:t>
            </a:r>
            <a:r>
              <a:rPr lang="tr-TR" sz="3600" b="0" i="0" u="none" strike="noStrike" baseline="0" dirty="0">
                <a:solidFill>
                  <a:schemeClr val="bg1"/>
                </a:solidFill>
                <a:latin typeface="Whitney-Semibold"/>
              </a:rPr>
              <a:t> </a:t>
            </a:r>
            <a:r>
              <a:rPr lang="tr-TR" sz="3600" b="0" i="0" u="none" strike="noStrike" baseline="0" dirty="0" err="1">
                <a:solidFill>
                  <a:schemeClr val="bg1"/>
                </a:solidFill>
                <a:latin typeface="Whitney-Semibold"/>
              </a:rPr>
              <a:t>you</a:t>
            </a:r>
            <a:r>
              <a:rPr lang="tr-TR" sz="3600" b="0" i="0" u="none" strike="noStrike" baseline="0" dirty="0">
                <a:solidFill>
                  <a:schemeClr val="bg1"/>
                </a:solidFill>
                <a:latin typeface="Whitney-Semibold"/>
              </a:rPr>
              <a:t> </a:t>
            </a:r>
            <a:r>
              <a:rPr lang="tr-TR" sz="3600" b="0" i="0" u="none" strike="noStrike" baseline="0" dirty="0" err="1">
                <a:solidFill>
                  <a:schemeClr val="bg1"/>
                </a:solidFill>
                <a:latin typeface="Whitney-Semibold"/>
              </a:rPr>
              <a:t>need</a:t>
            </a:r>
            <a:r>
              <a:rPr lang="tr-TR" sz="3600" b="0" i="0" u="none" strike="noStrike" baseline="0" dirty="0">
                <a:solidFill>
                  <a:schemeClr val="bg1"/>
                </a:solidFill>
                <a:latin typeface="Whitney-Semibold"/>
              </a:rPr>
              <a:t>.</a:t>
            </a:r>
          </a:p>
          <a:p>
            <a:pPr algn="l"/>
            <a:r>
              <a:rPr lang="en-US" sz="2800" dirty="0">
                <a:solidFill>
                  <a:schemeClr val="bg1"/>
                </a:solidFill>
                <a:latin typeface="Whitney-Semibold"/>
              </a:rPr>
              <a:t>A State of the Art Review of large Generative AI models</a:t>
            </a:r>
            <a:endParaRPr lang="tr-TR" sz="2800" b="0" i="0" u="none" strike="noStrike" baseline="0" dirty="0">
              <a:solidFill>
                <a:schemeClr val="bg1"/>
              </a:solidFill>
              <a:latin typeface="Whitney-Semibold"/>
            </a:endParaRPr>
          </a:p>
          <a:p>
            <a:pPr algn="l"/>
            <a:endParaRPr lang="tr-TR" sz="3600" dirty="0">
              <a:solidFill>
                <a:schemeClr val="bg1"/>
              </a:solidFill>
            </a:endParaRPr>
          </a:p>
        </p:txBody>
      </p:sp>
      <p:sp>
        <p:nvSpPr>
          <p:cNvPr id="13" name="Metin kutusu 12">
            <a:extLst>
              <a:ext uri="{FF2B5EF4-FFF2-40B4-BE49-F238E27FC236}">
                <a16:creationId xmlns:a16="http://schemas.microsoft.com/office/drawing/2014/main" id="{952DFC52-85DF-60E8-6876-D5FD60A722A5}"/>
              </a:ext>
            </a:extLst>
          </p:cNvPr>
          <p:cNvSpPr txBox="1"/>
          <p:nvPr/>
        </p:nvSpPr>
        <p:spPr>
          <a:xfrm flipH="1">
            <a:off x="1379219" y="5239761"/>
            <a:ext cx="2948941" cy="646331"/>
          </a:xfrm>
          <a:prstGeom prst="rect">
            <a:avLst/>
          </a:prstGeom>
          <a:noFill/>
        </p:spPr>
        <p:txBody>
          <a:bodyPr wrap="square" rtlCol="0">
            <a:spAutoFit/>
          </a:bodyPr>
          <a:lstStyle/>
          <a:p>
            <a:r>
              <a:rPr lang="tr-TR" dirty="0" err="1">
                <a:solidFill>
                  <a:schemeClr val="bg1"/>
                </a:solidFill>
              </a:rPr>
              <a:t>Journal</a:t>
            </a:r>
            <a:r>
              <a:rPr lang="tr-TR" dirty="0">
                <a:solidFill>
                  <a:schemeClr val="bg1"/>
                </a:solidFill>
              </a:rPr>
              <a:t> Club, Cem Güleç</a:t>
            </a:r>
          </a:p>
          <a:p>
            <a:r>
              <a:rPr lang="tr-TR" dirty="0" err="1">
                <a:solidFill>
                  <a:schemeClr val="bg1"/>
                </a:solidFill>
              </a:rPr>
              <a:t>January</a:t>
            </a:r>
            <a:r>
              <a:rPr lang="tr-TR" dirty="0">
                <a:solidFill>
                  <a:schemeClr val="bg1"/>
                </a:solidFill>
              </a:rPr>
              <a:t> 19, 2023</a:t>
            </a:r>
          </a:p>
        </p:txBody>
      </p:sp>
    </p:spTree>
    <p:extLst>
      <p:ext uri="{BB962C8B-B14F-4D97-AF65-F5344CB8AC3E}">
        <p14:creationId xmlns:p14="http://schemas.microsoft.com/office/powerpoint/2010/main" val="41929685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88D5A8C-9C70-6DB3-1503-21BED80C70E3}"/>
              </a:ext>
            </a:extLst>
          </p:cNvPr>
          <p:cNvSpPr>
            <a:spLocks noGrp="1"/>
          </p:cNvSpPr>
          <p:nvPr>
            <p:ph type="title"/>
          </p:nvPr>
        </p:nvSpPr>
        <p:spPr>
          <a:xfrm>
            <a:off x="2657856" y="365125"/>
            <a:ext cx="8695944" cy="1325563"/>
          </a:xfrm>
        </p:spPr>
        <p:txBody>
          <a:bodyPr/>
          <a:lstStyle/>
          <a:p>
            <a:r>
              <a:rPr lang="tr-TR" dirty="0" err="1"/>
              <a:t>ChatGPT</a:t>
            </a:r>
            <a:endParaRPr lang="tr-TR" dirty="0"/>
          </a:p>
        </p:txBody>
      </p:sp>
      <p:sp>
        <p:nvSpPr>
          <p:cNvPr id="3" name="İçerik Yer Tutucusu 2">
            <a:extLst>
              <a:ext uri="{FF2B5EF4-FFF2-40B4-BE49-F238E27FC236}">
                <a16:creationId xmlns:a16="http://schemas.microsoft.com/office/drawing/2014/main" id="{FD285C33-5BD0-2E20-68D9-B4A641869416}"/>
              </a:ext>
            </a:extLst>
          </p:cNvPr>
          <p:cNvSpPr>
            <a:spLocks noGrp="1"/>
          </p:cNvSpPr>
          <p:nvPr>
            <p:ph idx="1"/>
          </p:nvPr>
        </p:nvSpPr>
        <p:spPr/>
        <p:txBody>
          <a:bodyPr/>
          <a:lstStyle/>
          <a:p>
            <a:pPr algn="l">
              <a:buFont typeface="Arial" panose="020B0604020202020204" pitchFamily="34" charset="0"/>
              <a:buChar char="•"/>
            </a:pPr>
            <a:r>
              <a:rPr lang="tr-TR" b="0" i="0" dirty="0">
                <a:effectLst/>
                <a:latin typeface="Söhne"/>
              </a:rPr>
              <a:t>C</a:t>
            </a:r>
            <a:r>
              <a:rPr lang="en-US" b="0" i="0" dirty="0" err="1">
                <a:effectLst/>
                <a:latin typeface="Söhne"/>
              </a:rPr>
              <a:t>ould</a:t>
            </a:r>
            <a:r>
              <a:rPr lang="en-US" b="0" i="0" dirty="0">
                <a:effectLst/>
                <a:latin typeface="Söhne"/>
              </a:rPr>
              <a:t> be used to improve the efficiency and accuracy of data annotation, summarization, and report generation tasks.</a:t>
            </a:r>
          </a:p>
          <a:p>
            <a:pPr algn="l">
              <a:buFont typeface="Arial" panose="020B0604020202020204" pitchFamily="34" charset="0"/>
              <a:buChar char="•"/>
            </a:pPr>
            <a:r>
              <a:rPr lang="tr-TR" b="0" i="0" dirty="0">
                <a:effectLst/>
                <a:latin typeface="Söhne"/>
              </a:rPr>
              <a:t>C</a:t>
            </a:r>
            <a:r>
              <a:rPr lang="en-US" b="0" i="0" dirty="0" err="1">
                <a:effectLst/>
                <a:latin typeface="Söhne"/>
              </a:rPr>
              <a:t>ould</a:t>
            </a:r>
            <a:r>
              <a:rPr lang="en-US" b="0" i="0" dirty="0">
                <a:effectLst/>
                <a:latin typeface="Söhne"/>
              </a:rPr>
              <a:t> be used to generate hypotheses and explanations for scientific phenomena.</a:t>
            </a:r>
          </a:p>
          <a:p>
            <a:pPr algn="l">
              <a:buFont typeface="Arial" panose="020B0604020202020204" pitchFamily="34" charset="0"/>
              <a:buChar char="•"/>
            </a:pPr>
            <a:r>
              <a:rPr lang="tr-TR" b="0" i="0" dirty="0">
                <a:effectLst/>
                <a:latin typeface="Söhne"/>
              </a:rPr>
              <a:t>C</a:t>
            </a:r>
            <a:r>
              <a:rPr lang="en-US" b="0" i="0" dirty="0" err="1">
                <a:effectLst/>
                <a:latin typeface="Söhne"/>
              </a:rPr>
              <a:t>ould</a:t>
            </a:r>
            <a:r>
              <a:rPr lang="en-US" b="0" i="0" dirty="0">
                <a:effectLst/>
                <a:latin typeface="Söhne"/>
              </a:rPr>
              <a:t> be used to generate synthetic data for training and testing other AI models.</a:t>
            </a:r>
          </a:p>
          <a:p>
            <a:pPr algn="l">
              <a:buFont typeface="Arial" panose="020B0604020202020204" pitchFamily="34" charset="0"/>
              <a:buChar char="•"/>
            </a:pPr>
            <a:r>
              <a:rPr lang="tr-TR" b="0" i="0" dirty="0">
                <a:effectLst/>
                <a:latin typeface="Söhne"/>
              </a:rPr>
              <a:t>A </a:t>
            </a:r>
            <a:r>
              <a:rPr lang="en-US" b="0" i="0" dirty="0">
                <a:effectLst/>
                <a:latin typeface="Söhne"/>
              </a:rPr>
              <a:t>powerful and versatile, could be used for various other tasks and applications.</a:t>
            </a:r>
          </a:p>
        </p:txBody>
      </p:sp>
      <p:sp>
        <p:nvSpPr>
          <p:cNvPr id="4" name="Slayt Numarası Yer Tutucusu 3">
            <a:extLst>
              <a:ext uri="{FF2B5EF4-FFF2-40B4-BE49-F238E27FC236}">
                <a16:creationId xmlns:a16="http://schemas.microsoft.com/office/drawing/2014/main" id="{75EE6395-983E-4B37-BF50-72546A2752CC}"/>
              </a:ext>
            </a:extLst>
          </p:cNvPr>
          <p:cNvSpPr>
            <a:spLocks noGrp="1"/>
          </p:cNvSpPr>
          <p:nvPr>
            <p:ph type="sldNum" sz="quarter" idx="12"/>
          </p:nvPr>
        </p:nvSpPr>
        <p:spPr/>
        <p:txBody>
          <a:bodyPr/>
          <a:lstStyle/>
          <a:p>
            <a:fld id="{28AE03A7-1B9D-48B4-A653-1A830F3229C1}" type="slidenum">
              <a:rPr lang="en-DE" smtClean="0">
                <a:solidFill>
                  <a:schemeClr val="tx1"/>
                </a:solidFill>
              </a:rPr>
              <a:t>10</a:t>
            </a:fld>
            <a:endParaRPr lang="en-DE">
              <a:solidFill>
                <a:schemeClr val="tx1"/>
              </a:solidFill>
            </a:endParaRPr>
          </a:p>
        </p:txBody>
      </p:sp>
      <p:pic>
        <p:nvPicPr>
          <p:cNvPr id="5122" name="Picture 2" descr="beebom.com/wp-content/uploads/2022/12/cool-thin...">
            <a:extLst>
              <a:ext uri="{FF2B5EF4-FFF2-40B4-BE49-F238E27FC236}">
                <a16:creationId xmlns:a16="http://schemas.microsoft.com/office/drawing/2014/main" id="{C20B34D7-1CD9-52A4-E258-C07B308FBB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08064"/>
            <a:ext cx="1707261" cy="1138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922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5A3C71C-04E5-7C3E-3F44-7A46A2F9CF75}"/>
              </a:ext>
            </a:extLst>
          </p:cNvPr>
          <p:cNvSpPr>
            <a:spLocks noGrp="1"/>
          </p:cNvSpPr>
          <p:nvPr>
            <p:ph type="title"/>
          </p:nvPr>
        </p:nvSpPr>
        <p:spPr>
          <a:xfrm>
            <a:off x="2499360" y="365125"/>
            <a:ext cx="8854440" cy="1325563"/>
          </a:xfrm>
        </p:spPr>
        <p:txBody>
          <a:bodyPr/>
          <a:lstStyle/>
          <a:p>
            <a:r>
              <a:rPr lang="tr-TR" dirty="0" err="1"/>
              <a:t>Sparrow</a:t>
            </a:r>
            <a:endParaRPr lang="tr-TR" dirty="0"/>
          </a:p>
        </p:txBody>
      </p:sp>
      <p:pic>
        <p:nvPicPr>
          <p:cNvPr id="8" name="İçerik Yer Tutucusu 7">
            <a:extLst>
              <a:ext uri="{FF2B5EF4-FFF2-40B4-BE49-F238E27FC236}">
                <a16:creationId xmlns:a16="http://schemas.microsoft.com/office/drawing/2014/main" id="{E365675B-2246-B6A4-160B-C2F9BCFEF430}"/>
              </a:ext>
            </a:extLst>
          </p:cNvPr>
          <p:cNvPicPr>
            <a:picLocks noGrp="1" noChangeAspect="1"/>
          </p:cNvPicPr>
          <p:nvPr>
            <p:ph idx="1"/>
          </p:nvPr>
        </p:nvPicPr>
        <p:blipFill>
          <a:blip r:embed="rId2"/>
          <a:stretch>
            <a:fillRect/>
          </a:stretch>
        </p:blipFill>
        <p:spPr>
          <a:xfrm>
            <a:off x="1361658" y="1847850"/>
            <a:ext cx="9078539" cy="4351338"/>
          </a:xfrm>
        </p:spPr>
      </p:pic>
      <p:sp>
        <p:nvSpPr>
          <p:cNvPr id="4" name="Slayt Numarası Yer Tutucusu 3">
            <a:extLst>
              <a:ext uri="{FF2B5EF4-FFF2-40B4-BE49-F238E27FC236}">
                <a16:creationId xmlns:a16="http://schemas.microsoft.com/office/drawing/2014/main" id="{A4F022A7-C370-0A13-ADCB-21FDAD195754}"/>
              </a:ext>
            </a:extLst>
          </p:cNvPr>
          <p:cNvSpPr>
            <a:spLocks noGrp="1"/>
          </p:cNvSpPr>
          <p:nvPr>
            <p:ph type="sldNum" sz="quarter" idx="12"/>
          </p:nvPr>
        </p:nvSpPr>
        <p:spPr/>
        <p:txBody>
          <a:bodyPr/>
          <a:lstStyle/>
          <a:p>
            <a:fld id="{28AE03A7-1B9D-48B4-A653-1A830F3229C1}" type="slidenum">
              <a:rPr lang="en-DE" smtClean="0"/>
              <a:t>11</a:t>
            </a:fld>
            <a:endParaRPr lang="en-DE"/>
          </a:p>
        </p:txBody>
      </p:sp>
      <p:pic>
        <p:nvPicPr>
          <p:cNvPr id="6" name="Resim 5">
            <a:extLst>
              <a:ext uri="{FF2B5EF4-FFF2-40B4-BE49-F238E27FC236}">
                <a16:creationId xmlns:a16="http://schemas.microsoft.com/office/drawing/2014/main" id="{2BE7F223-32BC-B446-1665-11549F908030}"/>
              </a:ext>
            </a:extLst>
          </p:cNvPr>
          <p:cNvPicPr>
            <a:picLocks noChangeAspect="1"/>
          </p:cNvPicPr>
          <p:nvPr/>
        </p:nvPicPr>
        <p:blipFill>
          <a:blip r:embed="rId3"/>
          <a:stretch>
            <a:fillRect/>
          </a:stretch>
        </p:blipFill>
        <p:spPr>
          <a:xfrm>
            <a:off x="1361658" y="658812"/>
            <a:ext cx="963168" cy="951158"/>
          </a:xfrm>
          <a:prstGeom prst="rect">
            <a:avLst/>
          </a:prstGeom>
        </p:spPr>
      </p:pic>
    </p:spTree>
    <p:extLst>
      <p:ext uri="{BB962C8B-B14F-4D97-AF65-F5344CB8AC3E}">
        <p14:creationId xmlns:p14="http://schemas.microsoft.com/office/powerpoint/2010/main" val="4270286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E2F2593-7077-C252-9CC9-09A65E3976C7}"/>
              </a:ext>
            </a:extLst>
          </p:cNvPr>
          <p:cNvSpPr>
            <a:spLocks noGrp="1"/>
          </p:cNvSpPr>
          <p:nvPr>
            <p:ph type="title"/>
          </p:nvPr>
        </p:nvSpPr>
        <p:spPr>
          <a:xfrm>
            <a:off x="1835550" y="365125"/>
            <a:ext cx="9518250" cy="1325563"/>
          </a:xfrm>
        </p:spPr>
        <p:txBody>
          <a:bodyPr/>
          <a:lstStyle/>
          <a:p>
            <a:r>
              <a:rPr lang="tr-TR" dirty="0" err="1"/>
              <a:t>MedPalm</a:t>
            </a:r>
            <a:endParaRPr lang="tr-TR" dirty="0"/>
          </a:p>
        </p:txBody>
      </p:sp>
      <p:pic>
        <p:nvPicPr>
          <p:cNvPr id="6" name="İçerik Yer Tutucusu 5">
            <a:extLst>
              <a:ext uri="{FF2B5EF4-FFF2-40B4-BE49-F238E27FC236}">
                <a16:creationId xmlns:a16="http://schemas.microsoft.com/office/drawing/2014/main" id="{52352316-9F99-A465-BAE8-40F723C49D2F}"/>
              </a:ext>
            </a:extLst>
          </p:cNvPr>
          <p:cNvPicPr>
            <a:picLocks noGrp="1" noChangeAspect="1"/>
          </p:cNvPicPr>
          <p:nvPr>
            <p:ph idx="1"/>
          </p:nvPr>
        </p:nvPicPr>
        <p:blipFill>
          <a:blip r:embed="rId2"/>
          <a:stretch>
            <a:fillRect/>
          </a:stretch>
        </p:blipFill>
        <p:spPr>
          <a:xfrm>
            <a:off x="838200" y="2305748"/>
            <a:ext cx="5257800" cy="2473401"/>
          </a:xfrm>
        </p:spPr>
      </p:pic>
      <p:sp>
        <p:nvSpPr>
          <p:cNvPr id="4" name="Slayt Numarası Yer Tutucusu 3">
            <a:extLst>
              <a:ext uri="{FF2B5EF4-FFF2-40B4-BE49-F238E27FC236}">
                <a16:creationId xmlns:a16="http://schemas.microsoft.com/office/drawing/2014/main" id="{9A9F498A-6352-B744-CF75-8A2BC248CE02}"/>
              </a:ext>
            </a:extLst>
          </p:cNvPr>
          <p:cNvSpPr>
            <a:spLocks noGrp="1"/>
          </p:cNvSpPr>
          <p:nvPr>
            <p:ph type="sldNum" sz="quarter" idx="12"/>
          </p:nvPr>
        </p:nvSpPr>
        <p:spPr/>
        <p:txBody>
          <a:bodyPr/>
          <a:lstStyle/>
          <a:p>
            <a:fld id="{28AE03A7-1B9D-48B4-A653-1A830F3229C1}" type="slidenum">
              <a:rPr lang="en-DE" smtClean="0"/>
              <a:t>12</a:t>
            </a:fld>
            <a:endParaRPr lang="en-DE"/>
          </a:p>
        </p:txBody>
      </p:sp>
      <p:pic>
        <p:nvPicPr>
          <p:cNvPr id="6146" name="Picture 2" descr="No alternative text description for this image">
            <a:extLst>
              <a:ext uri="{FF2B5EF4-FFF2-40B4-BE49-F238E27FC236}">
                <a16:creationId xmlns:a16="http://schemas.microsoft.com/office/drawing/2014/main" id="{DFA9A0A5-57EB-291B-CE54-7C3D71525F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0256" y="1462188"/>
            <a:ext cx="4160520" cy="416052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A3982CEB-FDAC-1108-16F4-2EAFFA0AFE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797" y="613458"/>
            <a:ext cx="848730" cy="84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358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D7177B4-8A9C-E712-5059-ACA1FDE7A56E}"/>
              </a:ext>
            </a:extLst>
          </p:cNvPr>
          <p:cNvSpPr>
            <a:spLocks noGrp="1"/>
          </p:cNvSpPr>
          <p:nvPr>
            <p:ph type="title"/>
          </p:nvPr>
        </p:nvSpPr>
        <p:spPr>
          <a:xfrm>
            <a:off x="2604304" y="365125"/>
            <a:ext cx="8749495" cy="1325563"/>
          </a:xfrm>
        </p:spPr>
        <p:txBody>
          <a:bodyPr/>
          <a:lstStyle/>
          <a:p>
            <a:r>
              <a:rPr lang="tr-TR" dirty="0" err="1"/>
              <a:t>AlphaCode</a:t>
            </a:r>
            <a:endParaRPr lang="tr-TR" dirty="0"/>
          </a:p>
        </p:txBody>
      </p:sp>
      <p:pic>
        <p:nvPicPr>
          <p:cNvPr id="6" name="İçerik Yer Tutucusu 5">
            <a:extLst>
              <a:ext uri="{FF2B5EF4-FFF2-40B4-BE49-F238E27FC236}">
                <a16:creationId xmlns:a16="http://schemas.microsoft.com/office/drawing/2014/main" id="{B9323FBC-4446-D389-8685-57977435F3E8}"/>
              </a:ext>
            </a:extLst>
          </p:cNvPr>
          <p:cNvPicPr>
            <a:picLocks noGrp="1" noChangeAspect="1"/>
          </p:cNvPicPr>
          <p:nvPr>
            <p:ph idx="1"/>
          </p:nvPr>
        </p:nvPicPr>
        <p:blipFill>
          <a:blip r:embed="rId3"/>
          <a:stretch>
            <a:fillRect/>
          </a:stretch>
        </p:blipFill>
        <p:spPr>
          <a:xfrm>
            <a:off x="1179774" y="365125"/>
            <a:ext cx="1285634" cy="1295018"/>
          </a:xfrm>
        </p:spPr>
      </p:pic>
      <p:sp>
        <p:nvSpPr>
          <p:cNvPr id="4" name="Slayt Numarası Yer Tutucusu 3">
            <a:extLst>
              <a:ext uri="{FF2B5EF4-FFF2-40B4-BE49-F238E27FC236}">
                <a16:creationId xmlns:a16="http://schemas.microsoft.com/office/drawing/2014/main" id="{E2A12F8D-A662-5972-B9B2-EFE63360BC48}"/>
              </a:ext>
            </a:extLst>
          </p:cNvPr>
          <p:cNvSpPr>
            <a:spLocks noGrp="1"/>
          </p:cNvSpPr>
          <p:nvPr>
            <p:ph type="sldNum" sz="quarter" idx="12"/>
          </p:nvPr>
        </p:nvSpPr>
        <p:spPr/>
        <p:txBody>
          <a:bodyPr/>
          <a:lstStyle/>
          <a:p>
            <a:fld id="{28AE03A7-1B9D-48B4-A653-1A830F3229C1}" type="slidenum">
              <a:rPr lang="en-DE" smtClean="0"/>
              <a:t>13</a:t>
            </a:fld>
            <a:endParaRPr lang="en-DE"/>
          </a:p>
        </p:txBody>
      </p:sp>
      <p:pic>
        <p:nvPicPr>
          <p:cNvPr id="9" name="Resim 8">
            <a:extLst>
              <a:ext uri="{FF2B5EF4-FFF2-40B4-BE49-F238E27FC236}">
                <a16:creationId xmlns:a16="http://schemas.microsoft.com/office/drawing/2014/main" id="{F95E7C65-F719-54F2-B7A9-B46CD8DD7B37}"/>
              </a:ext>
            </a:extLst>
          </p:cNvPr>
          <p:cNvPicPr>
            <a:picLocks noChangeAspect="1"/>
          </p:cNvPicPr>
          <p:nvPr/>
        </p:nvPicPr>
        <p:blipFill>
          <a:blip r:embed="rId4"/>
          <a:stretch>
            <a:fillRect/>
          </a:stretch>
        </p:blipFill>
        <p:spPr>
          <a:xfrm>
            <a:off x="1250066" y="1981434"/>
            <a:ext cx="9691868" cy="3533858"/>
          </a:xfrm>
          <a:prstGeom prst="rect">
            <a:avLst/>
          </a:prstGeom>
        </p:spPr>
      </p:pic>
    </p:spTree>
    <p:extLst>
      <p:ext uri="{BB962C8B-B14F-4D97-AF65-F5344CB8AC3E}">
        <p14:creationId xmlns:p14="http://schemas.microsoft.com/office/powerpoint/2010/main" val="555133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33AA75F-388F-B9AB-0021-D55EB021A4BC}"/>
              </a:ext>
            </a:extLst>
          </p:cNvPr>
          <p:cNvSpPr>
            <a:spLocks noGrp="1"/>
          </p:cNvSpPr>
          <p:nvPr>
            <p:ph type="title"/>
          </p:nvPr>
        </p:nvSpPr>
        <p:spPr>
          <a:xfrm>
            <a:off x="1840375" y="365125"/>
            <a:ext cx="9513426" cy="1325563"/>
          </a:xfrm>
        </p:spPr>
        <p:txBody>
          <a:bodyPr/>
          <a:lstStyle/>
          <a:p>
            <a:r>
              <a:rPr lang="tr-TR" dirty="0" err="1"/>
              <a:t>Galactica</a:t>
            </a:r>
            <a:endParaRPr lang="tr-TR" dirty="0"/>
          </a:p>
        </p:txBody>
      </p:sp>
      <p:pic>
        <p:nvPicPr>
          <p:cNvPr id="6" name="İçerik Yer Tutucusu 5">
            <a:extLst>
              <a:ext uri="{FF2B5EF4-FFF2-40B4-BE49-F238E27FC236}">
                <a16:creationId xmlns:a16="http://schemas.microsoft.com/office/drawing/2014/main" id="{7B9EE56F-86E9-9C03-4A9E-A0185B58E37E}"/>
              </a:ext>
            </a:extLst>
          </p:cNvPr>
          <p:cNvPicPr>
            <a:picLocks noGrp="1" noChangeAspect="1"/>
          </p:cNvPicPr>
          <p:nvPr>
            <p:ph idx="1"/>
          </p:nvPr>
        </p:nvPicPr>
        <p:blipFill>
          <a:blip r:embed="rId3"/>
          <a:stretch>
            <a:fillRect/>
          </a:stretch>
        </p:blipFill>
        <p:spPr>
          <a:xfrm>
            <a:off x="1244338" y="1485454"/>
            <a:ext cx="9329563" cy="4351338"/>
          </a:xfrm>
        </p:spPr>
      </p:pic>
      <p:sp>
        <p:nvSpPr>
          <p:cNvPr id="4" name="Slayt Numarası Yer Tutucusu 3">
            <a:extLst>
              <a:ext uri="{FF2B5EF4-FFF2-40B4-BE49-F238E27FC236}">
                <a16:creationId xmlns:a16="http://schemas.microsoft.com/office/drawing/2014/main" id="{20F3EC8B-9F3D-F510-AE4D-185605B94A4D}"/>
              </a:ext>
            </a:extLst>
          </p:cNvPr>
          <p:cNvSpPr>
            <a:spLocks noGrp="1"/>
          </p:cNvSpPr>
          <p:nvPr>
            <p:ph type="sldNum" sz="quarter" idx="12"/>
          </p:nvPr>
        </p:nvSpPr>
        <p:spPr/>
        <p:txBody>
          <a:bodyPr/>
          <a:lstStyle/>
          <a:p>
            <a:fld id="{28AE03A7-1B9D-48B4-A653-1A830F3229C1}" type="slidenum">
              <a:rPr lang="en-DE" smtClean="0"/>
              <a:t>14</a:t>
            </a:fld>
            <a:endParaRPr lang="en-DE"/>
          </a:p>
        </p:txBody>
      </p:sp>
      <p:pic>
        <p:nvPicPr>
          <p:cNvPr id="10242" name="Picture 2" descr="Was bedeutet Metas neues Logo?">
            <a:extLst>
              <a:ext uri="{FF2B5EF4-FFF2-40B4-BE49-F238E27FC236}">
                <a16:creationId xmlns:a16="http://schemas.microsoft.com/office/drawing/2014/main" id="{149131E3-521A-0D95-AC91-4AEE2910F6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010" y="570358"/>
            <a:ext cx="1400657" cy="915096"/>
          </a:xfrm>
          <a:prstGeom prst="rect">
            <a:avLst/>
          </a:prstGeom>
          <a:noFill/>
          <a:extLst>
            <a:ext uri="{909E8E84-426E-40DD-AFC4-6F175D3DCCD1}">
              <a14:hiddenFill xmlns:a14="http://schemas.microsoft.com/office/drawing/2010/main">
                <a:solidFill>
                  <a:srgbClr val="FFFFFF"/>
                </a:solidFill>
              </a14:hiddenFill>
            </a:ext>
          </a:extLst>
        </p:spPr>
      </p:pic>
      <p:sp>
        <p:nvSpPr>
          <p:cNvPr id="7" name="Metin kutusu 6">
            <a:extLst>
              <a:ext uri="{FF2B5EF4-FFF2-40B4-BE49-F238E27FC236}">
                <a16:creationId xmlns:a16="http://schemas.microsoft.com/office/drawing/2014/main" id="{EEADD027-7899-3BAF-E96F-31CF36C599A3}"/>
              </a:ext>
            </a:extLst>
          </p:cNvPr>
          <p:cNvSpPr txBox="1"/>
          <p:nvPr/>
        </p:nvSpPr>
        <p:spPr>
          <a:xfrm>
            <a:off x="1244338" y="5987018"/>
            <a:ext cx="7045968" cy="369332"/>
          </a:xfrm>
          <a:prstGeom prst="rect">
            <a:avLst/>
          </a:prstGeom>
          <a:noFill/>
        </p:spPr>
        <p:txBody>
          <a:bodyPr wrap="none" rtlCol="0">
            <a:spAutoFit/>
          </a:bodyPr>
          <a:lstStyle/>
          <a:p>
            <a:r>
              <a:rPr lang="en-US" i="1" dirty="0"/>
              <a:t>Galactica train</a:t>
            </a:r>
            <a:r>
              <a:rPr lang="tr-TR" i="1" dirty="0" err="1"/>
              <a:t>ing</a:t>
            </a:r>
            <a:r>
              <a:rPr lang="en-US" i="1" dirty="0"/>
              <a:t> on text sequences that represent scientific phenomena.</a:t>
            </a:r>
            <a:endParaRPr lang="tr-TR" i="1" dirty="0"/>
          </a:p>
        </p:txBody>
      </p:sp>
    </p:spTree>
    <p:extLst>
      <p:ext uri="{BB962C8B-B14F-4D97-AF65-F5344CB8AC3E}">
        <p14:creationId xmlns:p14="http://schemas.microsoft.com/office/powerpoint/2010/main" val="3087867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E95D1E6-96A6-FAD4-BB02-C151E678131C}"/>
              </a:ext>
            </a:extLst>
          </p:cNvPr>
          <p:cNvSpPr>
            <a:spLocks noGrp="1"/>
          </p:cNvSpPr>
          <p:nvPr>
            <p:ph type="title"/>
          </p:nvPr>
        </p:nvSpPr>
        <p:spPr/>
        <p:txBody>
          <a:bodyPr/>
          <a:lstStyle/>
          <a:p>
            <a:r>
              <a:rPr lang="tr-TR" dirty="0" err="1"/>
              <a:t>Conclusion</a:t>
            </a:r>
            <a:endParaRPr lang="tr-TR" dirty="0"/>
          </a:p>
        </p:txBody>
      </p:sp>
      <p:sp>
        <p:nvSpPr>
          <p:cNvPr id="3" name="İçerik Yer Tutucusu 2">
            <a:extLst>
              <a:ext uri="{FF2B5EF4-FFF2-40B4-BE49-F238E27FC236}">
                <a16:creationId xmlns:a16="http://schemas.microsoft.com/office/drawing/2014/main" id="{B736E56F-EFEB-C3FF-9634-DE4CC708C358}"/>
              </a:ext>
            </a:extLst>
          </p:cNvPr>
          <p:cNvSpPr>
            <a:spLocks noGrp="1"/>
          </p:cNvSpPr>
          <p:nvPr>
            <p:ph idx="1"/>
          </p:nvPr>
        </p:nvSpPr>
        <p:spPr>
          <a:xfrm>
            <a:off x="838200" y="1825625"/>
            <a:ext cx="4775522" cy="4351338"/>
          </a:xfrm>
        </p:spPr>
        <p:txBody>
          <a:bodyPr/>
          <a:lstStyle/>
          <a:p>
            <a:pPr marL="0" indent="0">
              <a:buNone/>
            </a:pPr>
            <a:r>
              <a:rPr lang="tr-TR" b="1" dirty="0" err="1"/>
              <a:t>Capabilities</a:t>
            </a:r>
            <a:r>
              <a:rPr lang="tr-TR" dirty="0"/>
              <a:t>:</a:t>
            </a:r>
          </a:p>
          <a:p>
            <a:pPr algn="l">
              <a:buFont typeface="Arial" panose="020B0604020202020204" pitchFamily="34" charset="0"/>
              <a:buChar char="•"/>
            </a:pPr>
            <a:r>
              <a:rPr lang="en-US" sz="2600" b="0" i="0" dirty="0">
                <a:effectLst/>
                <a:latin typeface="Söhne"/>
              </a:rPr>
              <a:t>Creativity and personalization in text-to-image and text-to-audio tasks</a:t>
            </a:r>
          </a:p>
          <a:p>
            <a:pPr algn="l">
              <a:buFont typeface="Arial" panose="020B0604020202020204" pitchFamily="34" charset="0"/>
              <a:buChar char="•"/>
            </a:pPr>
            <a:r>
              <a:rPr lang="en-US" sz="2600" b="0" i="0" dirty="0">
                <a:effectLst/>
                <a:latin typeface="Söhne"/>
              </a:rPr>
              <a:t>Accuracy in text-to-science and text-to-code tasks</a:t>
            </a:r>
          </a:p>
          <a:p>
            <a:pPr marL="0" indent="0">
              <a:buNone/>
            </a:pPr>
            <a:endParaRPr lang="tr-TR" dirty="0"/>
          </a:p>
        </p:txBody>
      </p:sp>
      <p:sp>
        <p:nvSpPr>
          <p:cNvPr id="4" name="Slayt Numarası Yer Tutucusu 3">
            <a:extLst>
              <a:ext uri="{FF2B5EF4-FFF2-40B4-BE49-F238E27FC236}">
                <a16:creationId xmlns:a16="http://schemas.microsoft.com/office/drawing/2014/main" id="{F0E66BAC-9E64-27C5-DAFE-3C8E7C8C6869}"/>
              </a:ext>
            </a:extLst>
          </p:cNvPr>
          <p:cNvSpPr>
            <a:spLocks noGrp="1"/>
          </p:cNvSpPr>
          <p:nvPr>
            <p:ph type="sldNum" sz="quarter" idx="12"/>
          </p:nvPr>
        </p:nvSpPr>
        <p:spPr/>
        <p:txBody>
          <a:bodyPr/>
          <a:lstStyle/>
          <a:p>
            <a:fld id="{28AE03A7-1B9D-48B4-A653-1A830F3229C1}" type="slidenum">
              <a:rPr lang="en-DE" smtClean="0">
                <a:solidFill>
                  <a:schemeClr val="tx1"/>
                </a:solidFill>
              </a:rPr>
              <a:t>15</a:t>
            </a:fld>
            <a:endParaRPr lang="en-DE">
              <a:solidFill>
                <a:schemeClr val="tx1"/>
              </a:solidFill>
            </a:endParaRPr>
          </a:p>
        </p:txBody>
      </p:sp>
      <p:sp>
        <p:nvSpPr>
          <p:cNvPr id="5" name="İçerik Yer Tutucusu 2">
            <a:extLst>
              <a:ext uri="{FF2B5EF4-FFF2-40B4-BE49-F238E27FC236}">
                <a16:creationId xmlns:a16="http://schemas.microsoft.com/office/drawing/2014/main" id="{F1BD78FC-F697-11CE-B7DF-2CDFED41BA73}"/>
              </a:ext>
            </a:extLst>
          </p:cNvPr>
          <p:cNvSpPr txBox="1">
            <a:spLocks/>
          </p:cNvSpPr>
          <p:nvPr/>
        </p:nvSpPr>
        <p:spPr>
          <a:xfrm>
            <a:off x="6210301" y="1825625"/>
            <a:ext cx="5981699"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tr-TR" b="1" dirty="0" err="1"/>
              <a:t>Limitations</a:t>
            </a:r>
            <a:r>
              <a:rPr lang="tr-TR" dirty="0"/>
              <a:t>:</a:t>
            </a:r>
          </a:p>
          <a:p>
            <a:pPr algn="l">
              <a:buFont typeface="Arial" panose="020B0604020202020204" pitchFamily="34" charset="0"/>
              <a:buChar char="•"/>
            </a:pPr>
            <a:r>
              <a:rPr lang="en-US" sz="2600" b="0" i="0" dirty="0">
                <a:effectLst/>
                <a:latin typeface="Söhne"/>
              </a:rPr>
              <a:t>Difficulty in finding data for certain tasks</a:t>
            </a:r>
          </a:p>
          <a:p>
            <a:pPr algn="l">
              <a:buFont typeface="Arial" panose="020B0604020202020204" pitchFamily="34" charset="0"/>
              <a:buChar char="•"/>
            </a:pPr>
            <a:r>
              <a:rPr lang="en-US" sz="2600" b="0" i="0" dirty="0">
                <a:effectLst/>
                <a:latin typeface="Söhne"/>
              </a:rPr>
              <a:t>Large dataset and parameter requirements</a:t>
            </a:r>
          </a:p>
          <a:p>
            <a:pPr algn="l">
              <a:buFont typeface="Arial" panose="020B0604020202020204" pitchFamily="34" charset="0"/>
              <a:buChar char="•"/>
            </a:pPr>
            <a:r>
              <a:rPr lang="en-US" sz="2600" b="0" i="0" dirty="0">
                <a:effectLst/>
                <a:latin typeface="Söhne"/>
              </a:rPr>
              <a:t>Difficulty in solving problems outside of the dataset</a:t>
            </a:r>
          </a:p>
          <a:p>
            <a:pPr algn="l">
              <a:buFont typeface="Arial" panose="020B0604020202020204" pitchFamily="34" charset="0"/>
              <a:buChar char="•"/>
            </a:pPr>
            <a:r>
              <a:rPr lang="en-US" sz="2600" b="0" i="0" dirty="0">
                <a:effectLst/>
                <a:latin typeface="Söhne"/>
              </a:rPr>
              <a:t>High computation time and resources needed</a:t>
            </a:r>
          </a:p>
          <a:p>
            <a:pPr algn="l">
              <a:buFont typeface="Arial" panose="020B0604020202020204" pitchFamily="34" charset="0"/>
              <a:buChar char="•"/>
            </a:pPr>
            <a:r>
              <a:rPr lang="en-US" sz="2600" b="0" i="0" dirty="0">
                <a:effectLst/>
                <a:latin typeface="Söhne"/>
              </a:rPr>
              <a:t>Bias issues that need to be controlled</a:t>
            </a:r>
          </a:p>
          <a:p>
            <a:pPr marL="0" indent="0">
              <a:buFont typeface="Arial" panose="020B0604020202020204" pitchFamily="34" charset="0"/>
              <a:buNone/>
            </a:pPr>
            <a:endParaRPr lang="tr-TR" dirty="0"/>
          </a:p>
        </p:txBody>
      </p:sp>
    </p:spTree>
    <p:extLst>
      <p:ext uri="{BB962C8B-B14F-4D97-AF65-F5344CB8AC3E}">
        <p14:creationId xmlns:p14="http://schemas.microsoft.com/office/powerpoint/2010/main" val="1248774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18">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0">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4" name="Oval 24">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5" name="Arc 26">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18FF294-BEED-4785-A45A-3193F92CDAF4}"/>
              </a:ext>
            </a:extLst>
          </p:cNvPr>
          <p:cNvSpPr>
            <a:spLocks noGrp="1"/>
          </p:cNvSpPr>
          <p:nvPr>
            <p:ph type="title"/>
          </p:nvPr>
        </p:nvSpPr>
        <p:spPr>
          <a:xfrm>
            <a:off x="4038600" y="2599566"/>
            <a:ext cx="7644627" cy="1459365"/>
          </a:xfrm>
        </p:spPr>
        <p:txBody>
          <a:bodyPr vert="horz" lIns="91440" tIns="45720" rIns="91440" bIns="45720" rtlCol="0" anchor="b">
            <a:noAutofit/>
          </a:bodyPr>
          <a:lstStyle/>
          <a:p>
            <a:pPr algn="r"/>
            <a:br>
              <a:rPr lang="en-US" sz="4800" kern="1200" dirty="0">
                <a:solidFill>
                  <a:schemeClr val="tx1"/>
                </a:solidFill>
                <a:latin typeface="+mj-lt"/>
                <a:ea typeface="+mj-ea"/>
                <a:cs typeface="+mj-cs"/>
              </a:rPr>
            </a:br>
            <a:br>
              <a:rPr lang="en-US" sz="4800" kern="1200" dirty="0">
                <a:solidFill>
                  <a:schemeClr val="tx1"/>
                </a:solidFill>
                <a:latin typeface="+mj-lt"/>
                <a:ea typeface="+mj-ea"/>
                <a:cs typeface="+mj-cs"/>
              </a:rPr>
            </a:br>
            <a:br>
              <a:rPr lang="en-US" sz="4800" kern="1200" dirty="0">
                <a:solidFill>
                  <a:schemeClr val="tx1"/>
                </a:solidFill>
                <a:latin typeface="+mj-lt"/>
                <a:ea typeface="+mj-ea"/>
                <a:cs typeface="+mj-cs"/>
              </a:rPr>
            </a:br>
            <a:br>
              <a:rPr lang="en-US" sz="4800" kern="1200" dirty="0">
                <a:solidFill>
                  <a:schemeClr val="tx1"/>
                </a:solidFill>
                <a:latin typeface="+mj-lt"/>
                <a:ea typeface="+mj-ea"/>
                <a:cs typeface="+mj-cs"/>
              </a:rPr>
            </a:br>
            <a:br>
              <a:rPr lang="en-US" sz="4800" kern="1200" dirty="0">
                <a:solidFill>
                  <a:schemeClr val="tx1"/>
                </a:solidFill>
                <a:latin typeface="+mj-lt"/>
                <a:ea typeface="+mj-ea"/>
                <a:cs typeface="+mj-cs"/>
              </a:rPr>
            </a:br>
            <a:br>
              <a:rPr lang="en-US" sz="4800" kern="1200" dirty="0">
                <a:solidFill>
                  <a:schemeClr val="tx1"/>
                </a:solidFill>
                <a:latin typeface="+mj-lt"/>
                <a:ea typeface="+mj-ea"/>
                <a:cs typeface="+mj-cs"/>
              </a:rPr>
            </a:br>
            <a:br>
              <a:rPr lang="en-US" sz="4800" kern="1200" dirty="0">
                <a:solidFill>
                  <a:schemeClr val="tx1"/>
                </a:solidFill>
                <a:latin typeface="+mj-lt"/>
                <a:ea typeface="+mj-ea"/>
                <a:cs typeface="+mj-cs"/>
              </a:rPr>
            </a:br>
            <a:r>
              <a:rPr lang="en-US" sz="4800" kern="1200" dirty="0">
                <a:solidFill>
                  <a:schemeClr val="tx1"/>
                </a:solidFill>
                <a:latin typeface="+mj-lt"/>
                <a:ea typeface="+mj-ea"/>
                <a:cs typeface="+mj-cs"/>
              </a:rPr>
              <a:t>Thank you for listening </a:t>
            </a:r>
            <a:br>
              <a:rPr lang="en-US" sz="4800" kern="1200" dirty="0">
                <a:solidFill>
                  <a:schemeClr val="tx1"/>
                </a:solidFill>
                <a:latin typeface="+mj-lt"/>
                <a:ea typeface="+mj-ea"/>
                <a:cs typeface="+mj-cs"/>
              </a:rPr>
            </a:br>
            <a:endParaRPr lang="en-US" sz="4800" kern="1200" dirty="0">
              <a:solidFill>
                <a:schemeClr val="tx1"/>
              </a:solidFill>
              <a:latin typeface="+mj-lt"/>
              <a:ea typeface="+mj-ea"/>
              <a:cs typeface="+mj-cs"/>
            </a:endParaRPr>
          </a:p>
        </p:txBody>
      </p:sp>
      <p:sp>
        <p:nvSpPr>
          <p:cNvPr id="4" name="Content Placeholder 3">
            <a:extLst>
              <a:ext uri="{FF2B5EF4-FFF2-40B4-BE49-F238E27FC236}">
                <a16:creationId xmlns:a16="http://schemas.microsoft.com/office/drawing/2014/main" id="{6EA4ED87-7F0F-4C1B-AE06-86AE6DBC6CDF}"/>
              </a:ext>
            </a:extLst>
          </p:cNvPr>
          <p:cNvSpPr>
            <a:spLocks noGrp="1"/>
          </p:cNvSpPr>
          <p:nvPr>
            <p:ph sz="half" idx="2"/>
          </p:nvPr>
        </p:nvSpPr>
        <p:spPr>
          <a:xfrm>
            <a:off x="4038600" y="4782320"/>
            <a:ext cx="7644627" cy="1329443"/>
          </a:xfrm>
        </p:spPr>
        <p:txBody>
          <a:bodyPr vert="horz" lIns="91440" tIns="45720" rIns="91440" bIns="45720" rtlCol="0">
            <a:normAutofit/>
          </a:bodyPr>
          <a:lstStyle/>
          <a:p>
            <a:pPr marL="0" indent="0" algn="r">
              <a:buNone/>
            </a:pPr>
            <a:r>
              <a:rPr lang="en-US" sz="4000" kern="1200" dirty="0">
                <a:solidFill>
                  <a:schemeClr val="tx1"/>
                </a:solidFill>
                <a:latin typeface="+mn-lt"/>
                <a:ea typeface="+mn-ea"/>
                <a:cs typeface="+mn-cs"/>
              </a:rPr>
              <a:t> </a:t>
            </a:r>
          </a:p>
        </p:txBody>
      </p:sp>
      <p:sp>
        <p:nvSpPr>
          <p:cNvPr id="5" name="Slide Number Placeholder 4">
            <a:extLst>
              <a:ext uri="{FF2B5EF4-FFF2-40B4-BE49-F238E27FC236}">
                <a16:creationId xmlns:a16="http://schemas.microsoft.com/office/drawing/2014/main" id="{85B01DD4-839C-4E03-8247-8739FA08B4C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r>
              <a:rPr lang="en-US" dirty="0"/>
              <a:t>17</a:t>
            </a:r>
          </a:p>
        </p:txBody>
      </p:sp>
      <p:pic>
        <p:nvPicPr>
          <p:cNvPr id="6" name="Resim 5">
            <a:extLst>
              <a:ext uri="{FF2B5EF4-FFF2-40B4-BE49-F238E27FC236}">
                <a16:creationId xmlns:a16="http://schemas.microsoft.com/office/drawing/2014/main" id="{DB167CA8-7DF4-B542-545D-601628578F25}"/>
              </a:ext>
            </a:extLst>
          </p:cNvPr>
          <p:cNvPicPr>
            <a:picLocks noChangeAspect="1"/>
          </p:cNvPicPr>
          <p:nvPr/>
        </p:nvPicPr>
        <p:blipFill>
          <a:blip r:embed="rId3"/>
          <a:stretch>
            <a:fillRect/>
          </a:stretch>
        </p:blipFill>
        <p:spPr>
          <a:xfrm>
            <a:off x="7372980" y="3758853"/>
            <a:ext cx="2475239" cy="2399347"/>
          </a:xfrm>
          <a:prstGeom prst="rect">
            <a:avLst/>
          </a:prstGeom>
        </p:spPr>
      </p:pic>
    </p:spTree>
    <p:extLst>
      <p:ext uri="{BB962C8B-B14F-4D97-AF65-F5344CB8AC3E}">
        <p14:creationId xmlns:p14="http://schemas.microsoft.com/office/powerpoint/2010/main" val="21875715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8B53177-F7EC-5496-3648-685800DACC05}"/>
              </a:ext>
            </a:extLst>
          </p:cNvPr>
          <p:cNvSpPr>
            <a:spLocks noGrp="1"/>
          </p:cNvSpPr>
          <p:nvPr>
            <p:ph type="title"/>
          </p:nvPr>
        </p:nvSpPr>
        <p:spPr/>
        <p:txBody>
          <a:bodyPr/>
          <a:lstStyle/>
          <a:p>
            <a:r>
              <a:rPr lang="tr-TR" dirty="0" err="1"/>
              <a:t>Outline</a:t>
            </a:r>
            <a:r>
              <a:rPr lang="tr-TR" dirty="0"/>
              <a:t>	</a:t>
            </a:r>
          </a:p>
        </p:txBody>
      </p:sp>
      <p:sp>
        <p:nvSpPr>
          <p:cNvPr id="4" name="Slayt Numarası Yer Tutucusu 3">
            <a:extLst>
              <a:ext uri="{FF2B5EF4-FFF2-40B4-BE49-F238E27FC236}">
                <a16:creationId xmlns:a16="http://schemas.microsoft.com/office/drawing/2014/main" id="{A555FA13-035D-6F4F-A6E3-7CB11E593EC6}"/>
              </a:ext>
            </a:extLst>
          </p:cNvPr>
          <p:cNvSpPr>
            <a:spLocks noGrp="1"/>
          </p:cNvSpPr>
          <p:nvPr>
            <p:ph type="sldNum" sz="quarter" idx="12"/>
          </p:nvPr>
        </p:nvSpPr>
        <p:spPr/>
        <p:txBody>
          <a:bodyPr/>
          <a:lstStyle/>
          <a:p>
            <a:fld id="{28AE03A7-1B9D-48B4-A653-1A830F3229C1}" type="slidenum">
              <a:rPr lang="en-DE" smtClean="0"/>
              <a:t>2</a:t>
            </a:fld>
            <a:endParaRPr lang="en-DE"/>
          </a:p>
        </p:txBody>
      </p:sp>
      <p:sp>
        <p:nvSpPr>
          <p:cNvPr id="5" name="Google Shape;56;p8">
            <a:extLst>
              <a:ext uri="{FF2B5EF4-FFF2-40B4-BE49-F238E27FC236}">
                <a16:creationId xmlns:a16="http://schemas.microsoft.com/office/drawing/2014/main" id="{CD06C8BA-A8CC-5D45-3822-8D38119EA598}"/>
              </a:ext>
            </a:extLst>
          </p:cNvPr>
          <p:cNvSpPr txBox="1">
            <a:spLocks noGrp="1"/>
          </p:cNvSpPr>
          <p:nvPr>
            <p:ph idx="1"/>
          </p:nvPr>
        </p:nvSpPr>
        <p:spPr>
          <a:xfrm>
            <a:off x="838200" y="1536257"/>
            <a:ext cx="10515600" cy="5032375"/>
          </a:xfrm>
          <a:prstGeom prst="rect">
            <a:avLst/>
          </a:prstGeom>
          <a:noFill/>
          <a:ln>
            <a:noFill/>
          </a:ln>
        </p:spPr>
        <p:txBody>
          <a:bodyPr spcFirstLastPara="1" wrap="square" lIns="0" tIns="52700" rIns="0" bIns="0" anchor="t" anchorCtr="0">
            <a:noAutofit/>
          </a:bodyPr>
          <a:lstStyle/>
          <a:p>
            <a:pPr marL="469900" marR="0" lvl="0" indent="-457200" algn="l" rtl="0">
              <a:lnSpc>
                <a:spcPct val="100000"/>
              </a:lnSpc>
              <a:spcBef>
                <a:spcPts val="0"/>
              </a:spcBef>
              <a:spcAft>
                <a:spcPts val="0"/>
              </a:spcAft>
              <a:buSzPts val="1800"/>
              <a:buFont typeface="Arial"/>
              <a:buChar char="➢"/>
            </a:pPr>
            <a:r>
              <a:rPr lang="tr-TR" sz="1800" dirty="0" err="1">
                <a:highlight>
                  <a:srgbClr val="FFFFFF"/>
                </a:highlight>
                <a:latin typeface="Arial"/>
                <a:ea typeface="Arial"/>
                <a:cs typeface="Arial"/>
                <a:sym typeface="Arial"/>
              </a:rPr>
              <a:t>Generative</a:t>
            </a:r>
            <a:r>
              <a:rPr lang="tr-TR" sz="1800" dirty="0">
                <a:highlight>
                  <a:srgbClr val="FFFFFF"/>
                </a:highlight>
                <a:latin typeface="Arial"/>
                <a:ea typeface="Arial"/>
                <a:cs typeface="Arial"/>
                <a:sym typeface="Arial"/>
              </a:rPr>
              <a:t> AI</a:t>
            </a:r>
          </a:p>
          <a:p>
            <a:pPr marL="927100" lvl="1" indent="-457200">
              <a:lnSpc>
                <a:spcPct val="100000"/>
              </a:lnSpc>
              <a:spcBef>
                <a:spcPts val="0"/>
              </a:spcBef>
              <a:buSzPts val="1800"/>
              <a:buFont typeface="Arial"/>
              <a:buChar char="➢"/>
            </a:pPr>
            <a:r>
              <a:rPr lang="en-US" sz="1800" dirty="0">
                <a:highlight>
                  <a:srgbClr val="FFFFFF"/>
                </a:highlight>
                <a:latin typeface="Arial"/>
                <a:ea typeface="Arial"/>
                <a:cs typeface="Arial"/>
                <a:sym typeface="Arial"/>
              </a:rPr>
              <a:t>Unlocking New Possibilities</a:t>
            </a:r>
            <a:endParaRPr lang="tr-TR" sz="1800" dirty="0">
              <a:highlight>
                <a:srgbClr val="FFFFFF"/>
              </a:highlight>
              <a:latin typeface="Arial"/>
              <a:ea typeface="Arial"/>
              <a:cs typeface="Arial"/>
              <a:sym typeface="Arial"/>
            </a:endParaRPr>
          </a:p>
          <a:p>
            <a:pPr marL="927100" lvl="1" indent="-457200">
              <a:lnSpc>
                <a:spcPct val="100000"/>
              </a:lnSpc>
              <a:spcBef>
                <a:spcPts val="0"/>
              </a:spcBef>
              <a:buSzPts val="1800"/>
              <a:buFont typeface="Arial"/>
              <a:buChar char="➢"/>
            </a:pPr>
            <a:r>
              <a:rPr lang="en-US" sz="1800" dirty="0">
                <a:highlight>
                  <a:srgbClr val="FFFFFF"/>
                </a:highlight>
                <a:latin typeface="Arial"/>
                <a:ea typeface="Arial"/>
                <a:cs typeface="Arial"/>
                <a:sym typeface="Arial"/>
              </a:rPr>
              <a:t>The Capabilities of Generative AI</a:t>
            </a:r>
            <a:endParaRPr lang="tr-TR" sz="1800" dirty="0">
              <a:highlight>
                <a:srgbClr val="FFFFFF"/>
              </a:highlight>
              <a:latin typeface="Arial"/>
              <a:ea typeface="Arial"/>
              <a:cs typeface="Arial"/>
              <a:sym typeface="Arial"/>
            </a:endParaRPr>
          </a:p>
          <a:p>
            <a:pPr marL="927100" lvl="1" indent="-457200">
              <a:lnSpc>
                <a:spcPct val="100000"/>
              </a:lnSpc>
              <a:spcBef>
                <a:spcPts val="0"/>
              </a:spcBef>
              <a:buSzPts val="1800"/>
              <a:buFont typeface="Arial"/>
              <a:buChar char="➢"/>
            </a:pPr>
            <a:r>
              <a:rPr lang="en-US" sz="1800" dirty="0">
                <a:highlight>
                  <a:srgbClr val="FFFFFF"/>
                </a:highlight>
                <a:latin typeface="Arial"/>
                <a:ea typeface="Arial"/>
                <a:cs typeface="Arial"/>
                <a:sym typeface="Arial"/>
              </a:rPr>
              <a:t>The Power of Generative Models: Data and Architecture</a:t>
            </a:r>
            <a:endParaRPr lang="tr-TR" sz="1800" dirty="0">
              <a:highlight>
                <a:srgbClr val="FFFFFF"/>
              </a:highlight>
              <a:latin typeface="Arial"/>
              <a:ea typeface="Arial"/>
              <a:cs typeface="Arial"/>
              <a:sym typeface="Arial"/>
            </a:endParaRPr>
          </a:p>
          <a:p>
            <a:pPr marL="927100" lvl="1" indent="-457200">
              <a:lnSpc>
                <a:spcPct val="100000"/>
              </a:lnSpc>
              <a:spcBef>
                <a:spcPts val="0"/>
              </a:spcBef>
              <a:buSzPts val="1800"/>
              <a:buFont typeface="Arial"/>
              <a:buChar char="➢"/>
            </a:pPr>
            <a:r>
              <a:rPr lang="en-US" sz="1800" dirty="0">
                <a:highlight>
                  <a:srgbClr val="FFFFFF"/>
                </a:highlight>
                <a:latin typeface="Arial"/>
                <a:ea typeface="Arial"/>
                <a:cs typeface="Arial"/>
                <a:sym typeface="Arial"/>
              </a:rPr>
              <a:t>Understanding the Landscape of Generative AI Models</a:t>
            </a:r>
            <a:endParaRPr lang="tr-TR" sz="1800" dirty="0">
              <a:highlight>
                <a:srgbClr val="FFFFFF"/>
              </a:highlight>
              <a:latin typeface="Arial"/>
              <a:ea typeface="Arial"/>
              <a:cs typeface="Arial"/>
              <a:sym typeface="Arial"/>
            </a:endParaRPr>
          </a:p>
          <a:p>
            <a:pPr marL="469900" marR="0" lvl="0" indent="-457200" algn="l" rtl="0">
              <a:lnSpc>
                <a:spcPct val="100000"/>
              </a:lnSpc>
              <a:spcBef>
                <a:spcPts val="0"/>
              </a:spcBef>
              <a:spcAft>
                <a:spcPts val="0"/>
              </a:spcAft>
              <a:buSzPts val="1800"/>
              <a:buFont typeface="Arial"/>
              <a:buChar char="➢"/>
            </a:pPr>
            <a:endParaRPr lang="tr-TR" sz="1800" dirty="0">
              <a:highlight>
                <a:srgbClr val="FFFFFF"/>
              </a:highlight>
              <a:latin typeface="Arial"/>
              <a:ea typeface="Arial"/>
              <a:cs typeface="Arial"/>
              <a:sym typeface="Arial"/>
            </a:endParaRPr>
          </a:p>
          <a:p>
            <a:pPr marL="469900" marR="0" lvl="0" indent="-457200" algn="l" rtl="0">
              <a:lnSpc>
                <a:spcPct val="100000"/>
              </a:lnSpc>
              <a:spcBef>
                <a:spcPts val="0"/>
              </a:spcBef>
              <a:spcAft>
                <a:spcPts val="0"/>
              </a:spcAft>
              <a:buSzPts val="1800"/>
              <a:buFont typeface="Arial"/>
              <a:buChar char="➢"/>
            </a:pPr>
            <a:r>
              <a:rPr lang="tr-TR" sz="1800" dirty="0" err="1">
                <a:highlight>
                  <a:srgbClr val="FFFFFF"/>
                </a:highlight>
                <a:latin typeface="Arial"/>
                <a:ea typeface="Arial"/>
                <a:cs typeface="Arial"/>
                <a:sym typeface="Arial"/>
              </a:rPr>
              <a:t>Transformer</a:t>
            </a:r>
            <a:endParaRPr lang="tr-TR" sz="1800" dirty="0">
              <a:highlight>
                <a:srgbClr val="FFFFFF"/>
              </a:highlight>
              <a:latin typeface="Arial"/>
              <a:ea typeface="Arial"/>
              <a:cs typeface="Arial"/>
              <a:sym typeface="Arial"/>
            </a:endParaRPr>
          </a:p>
          <a:p>
            <a:pPr marL="469900" marR="0" lvl="0" indent="-457200" algn="l" rtl="0">
              <a:lnSpc>
                <a:spcPct val="100000"/>
              </a:lnSpc>
              <a:spcBef>
                <a:spcPts val="0"/>
              </a:spcBef>
              <a:spcAft>
                <a:spcPts val="0"/>
              </a:spcAft>
              <a:buSzPts val="1800"/>
              <a:buFont typeface="Arial"/>
              <a:buChar char="➢"/>
            </a:pPr>
            <a:r>
              <a:rPr lang="tr-TR" sz="1800" dirty="0" err="1">
                <a:highlight>
                  <a:srgbClr val="FFFFFF"/>
                </a:highlight>
                <a:latin typeface="Arial"/>
                <a:ea typeface="Arial"/>
                <a:cs typeface="Arial"/>
                <a:sym typeface="Arial"/>
              </a:rPr>
              <a:t>Stable</a:t>
            </a:r>
            <a:r>
              <a:rPr lang="tr-TR" sz="1800" dirty="0">
                <a:highlight>
                  <a:srgbClr val="FFFFFF"/>
                </a:highlight>
                <a:latin typeface="Arial"/>
                <a:ea typeface="Arial"/>
                <a:cs typeface="Arial"/>
                <a:sym typeface="Arial"/>
              </a:rPr>
              <a:t> </a:t>
            </a:r>
            <a:r>
              <a:rPr lang="tr-TR" sz="1800" dirty="0" err="1">
                <a:highlight>
                  <a:srgbClr val="FFFFFF"/>
                </a:highlight>
                <a:latin typeface="Arial"/>
                <a:ea typeface="Arial"/>
                <a:cs typeface="Arial"/>
                <a:sym typeface="Arial"/>
              </a:rPr>
              <a:t>Diffusion</a:t>
            </a:r>
            <a:br>
              <a:rPr lang="tr-TR" sz="1800" dirty="0">
                <a:highlight>
                  <a:srgbClr val="FFFFFF"/>
                </a:highlight>
                <a:latin typeface="Arial"/>
                <a:ea typeface="Arial"/>
                <a:cs typeface="Arial"/>
                <a:sym typeface="Arial"/>
              </a:rPr>
            </a:br>
            <a:endParaRPr lang="tr-TR" sz="1800" dirty="0">
              <a:highlight>
                <a:srgbClr val="FFFFFF"/>
              </a:highlight>
              <a:latin typeface="Arial"/>
              <a:ea typeface="Arial"/>
              <a:cs typeface="Arial"/>
              <a:sym typeface="Arial"/>
            </a:endParaRPr>
          </a:p>
          <a:p>
            <a:pPr marL="469900" marR="0" lvl="0" indent="-457200" algn="l" rtl="0">
              <a:lnSpc>
                <a:spcPct val="100000"/>
              </a:lnSpc>
              <a:spcBef>
                <a:spcPts val="0"/>
              </a:spcBef>
              <a:spcAft>
                <a:spcPts val="0"/>
              </a:spcAft>
              <a:buSzPts val="1800"/>
              <a:buFont typeface="Arial"/>
              <a:buChar char="➢"/>
            </a:pPr>
            <a:r>
              <a:rPr lang="tr-TR" sz="1800" dirty="0" err="1">
                <a:highlight>
                  <a:srgbClr val="FFFFFF"/>
                </a:highlight>
                <a:latin typeface="Arial"/>
                <a:ea typeface="Arial"/>
                <a:cs typeface="Arial"/>
                <a:sym typeface="Arial"/>
              </a:rPr>
              <a:t>Generative</a:t>
            </a:r>
            <a:r>
              <a:rPr lang="tr-TR" sz="1800" dirty="0">
                <a:highlight>
                  <a:srgbClr val="FFFFFF"/>
                </a:highlight>
                <a:latin typeface="Arial"/>
                <a:ea typeface="Arial"/>
                <a:cs typeface="Arial"/>
                <a:sym typeface="Arial"/>
              </a:rPr>
              <a:t> AI </a:t>
            </a:r>
            <a:r>
              <a:rPr lang="tr-TR" sz="1800" dirty="0" err="1">
                <a:highlight>
                  <a:srgbClr val="FFFFFF"/>
                </a:highlight>
                <a:latin typeface="Arial"/>
                <a:ea typeface="Arial"/>
                <a:cs typeface="Arial"/>
                <a:sym typeface="Arial"/>
              </a:rPr>
              <a:t>Models</a:t>
            </a:r>
            <a:endParaRPr lang="tr-TR" sz="1800" dirty="0">
              <a:highlight>
                <a:srgbClr val="FFFFFF"/>
              </a:highlight>
              <a:latin typeface="Arial"/>
              <a:ea typeface="Arial"/>
              <a:cs typeface="Arial"/>
              <a:sym typeface="Arial"/>
            </a:endParaRPr>
          </a:p>
          <a:p>
            <a:pPr marL="927100" lvl="1" indent="-457200">
              <a:lnSpc>
                <a:spcPct val="100000"/>
              </a:lnSpc>
              <a:spcBef>
                <a:spcPts val="0"/>
              </a:spcBef>
              <a:buSzPts val="1800"/>
              <a:buFont typeface="Arial"/>
              <a:buChar char="➢"/>
            </a:pPr>
            <a:r>
              <a:rPr lang="tr-TR" sz="1800" dirty="0" err="1">
                <a:highlight>
                  <a:srgbClr val="FFFFFF"/>
                </a:highlight>
                <a:latin typeface="Arial"/>
                <a:ea typeface="Arial"/>
                <a:cs typeface="Arial"/>
                <a:sym typeface="Arial"/>
              </a:rPr>
              <a:t>ChatGPT</a:t>
            </a:r>
            <a:endParaRPr lang="tr-TR" sz="1800" dirty="0">
              <a:highlight>
                <a:srgbClr val="FFFFFF"/>
              </a:highlight>
              <a:latin typeface="Arial"/>
              <a:ea typeface="Arial"/>
              <a:cs typeface="Arial"/>
              <a:sym typeface="Arial"/>
            </a:endParaRPr>
          </a:p>
          <a:p>
            <a:pPr marL="927100" lvl="1" indent="-457200">
              <a:lnSpc>
                <a:spcPct val="100000"/>
              </a:lnSpc>
              <a:spcBef>
                <a:spcPts val="0"/>
              </a:spcBef>
              <a:buSzPts val="1800"/>
              <a:buFont typeface="Arial"/>
              <a:buChar char="➢"/>
            </a:pPr>
            <a:r>
              <a:rPr lang="tr-TR" sz="1800" dirty="0" err="1">
                <a:highlight>
                  <a:srgbClr val="FFFFFF"/>
                </a:highlight>
                <a:latin typeface="Arial"/>
                <a:ea typeface="Arial"/>
                <a:cs typeface="Arial"/>
                <a:sym typeface="Arial"/>
              </a:rPr>
              <a:t>Sparrow</a:t>
            </a:r>
            <a:endParaRPr lang="tr-TR" sz="1800" dirty="0">
              <a:highlight>
                <a:srgbClr val="FFFFFF"/>
              </a:highlight>
              <a:latin typeface="Arial"/>
              <a:ea typeface="Arial"/>
              <a:cs typeface="Arial"/>
              <a:sym typeface="Arial"/>
            </a:endParaRPr>
          </a:p>
          <a:p>
            <a:pPr marL="927100" lvl="1" indent="-457200">
              <a:lnSpc>
                <a:spcPct val="100000"/>
              </a:lnSpc>
              <a:spcBef>
                <a:spcPts val="0"/>
              </a:spcBef>
              <a:buSzPts val="1800"/>
              <a:buFont typeface="Arial"/>
              <a:buChar char="➢"/>
            </a:pPr>
            <a:r>
              <a:rPr lang="tr-TR" sz="1800" dirty="0" err="1">
                <a:highlight>
                  <a:srgbClr val="FFFFFF"/>
                </a:highlight>
                <a:latin typeface="Arial"/>
                <a:ea typeface="Arial"/>
                <a:cs typeface="Arial"/>
                <a:sym typeface="Arial"/>
              </a:rPr>
              <a:t>MedPalm</a:t>
            </a:r>
            <a:endParaRPr lang="tr-TR" sz="1800" dirty="0">
              <a:highlight>
                <a:srgbClr val="FFFFFF"/>
              </a:highlight>
              <a:latin typeface="Arial"/>
              <a:ea typeface="Arial"/>
              <a:cs typeface="Arial"/>
              <a:sym typeface="Arial"/>
            </a:endParaRPr>
          </a:p>
          <a:p>
            <a:pPr marL="927100" lvl="1" indent="-457200">
              <a:lnSpc>
                <a:spcPct val="100000"/>
              </a:lnSpc>
              <a:spcBef>
                <a:spcPts val="0"/>
              </a:spcBef>
              <a:buSzPts val="1800"/>
              <a:buFont typeface="Arial"/>
              <a:buChar char="➢"/>
            </a:pPr>
            <a:r>
              <a:rPr lang="tr-TR" sz="1800" dirty="0" err="1">
                <a:highlight>
                  <a:srgbClr val="FFFFFF"/>
                </a:highlight>
                <a:latin typeface="Arial"/>
                <a:ea typeface="Arial"/>
                <a:cs typeface="Arial"/>
                <a:sym typeface="Arial"/>
              </a:rPr>
              <a:t>AlphaCode</a:t>
            </a:r>
            <a:endParaRPr lang="tr-TR" sz="1800" dirty="0">
              <a:highlight>
                <a:srgbClr val="FFFFFF"/>
              </a:highlight>
              <a:latin typeface="Arial"/>
              <a:ea typeface="Arial"/>
              <a:cs typeface="Arial"/>
              <a:sym typeface="Arial"/>
            </a:endParaRPr>
          </a:p>
          <a:p>
            <a:pPr marL="927100" lvl="1" indent="-457200">
              <a:lnSpc>
                <a:spcPct val="100000"/>
              </a:lnSpc>
              <a:spcBef>
                <a:spcPts val="0"/>
              </a:spcBef>
              <a:buSzPts val="1800"/>
              <a:buFont typeface="Arial"/>
              <a:buChar char="➢"/>
            </a:pPr>
            <a:r>
              <a:rPr lang="tr-TR" sz="1800" dirty="0" err="1">
                <a:highlight>
                  <a:srgbClr val="FFFFFF"/>
                </a:highlight>
                <a:latin typeface="Arial"/>
                <a:ea typeface="Arial"/>
                <a:cs typeface="Arial"/>
                <a:sym typeface="Arial"/>
              </a:rPr>
              <a:t>Galactica</a:t>
            </a:r>
            <a:br>
              <a:rPr lang="tr-TR" sz="1800" dirty="0">
                <a:highlight>
                  <a:srgbClr val="FFFFFF"/>
                </a:highlight>
                <a:latin typeface="Arial"/>
                <a:ea typeface="Arial"/>
                <a:cs typeface="Arial"/>
                <a:sym typeface="Arial"/>
              </a:rPr>
            </a:br>
            <a:endParaRPr lang="tr-TR" sz="1800" dirty="0">
              <a:highlight>
                <a:srgbClr val="FFFFFF"/>
              </a:highlight>
              <a:latin typeface="Arial"/>
              <a:ea typeface="Arial"/>
              <a:cs typeface="Arial"/>
              <a:sym typeface="Arial"/>
            </a:endParaRPr>
          </a:p>
          <a:p>
            <a:pPr marL="469900" marR="0" lvl="0" indent="-457200" algn="l" rtl="0">
              <a:lnSpc>
                <a:spcPct val="100000"/>
              </a:lnSpc>
              <a:spcBef>
                <a:spcPts val="0"/>
              </a:spcBef>
              <a:spcAft>
                <a:spcPts val="0"/>
              </a:spcAft>
              <a:buSzPts val="1800"/>
              <a:buFont typeface="Arial"/>
              <a:buChar char="➢"/>
            </a:pPr>
            <a:r>
              <a:rPr lang="tr-TR" sz="1800" dirty="0" err="1">
                <a:highlight>
                  <a:srgbClr val="FFFFFF"/>
                </a:highlight>
                <a:latin typeface="Arial"/>
                <a:ea typeface="Arial"/>
                <a:cs typeface="Arial"/>
                <a:sym typeface="Arial"/>
              </a:rPr>
              <a:t>Conclusion</a:t>
            </a:r>
            <a:endParaRPr lang="tr-TR" sz="1800" dirty="0">
              <a:highlight>
                <a:srgbClr val="FFFFFF"/>
              </a:highlight>
              <a:latin typeface="Arial"/>
              <a:ea typeface="Arial"/>
              <a:cs typeface="Arial"/>
              <a:sym typeface="Arial"/>
            </a:endParaRPr>
          </a:p>
          <a:p>
            <a:pPr marL="469900" lvl="1" indent="0">
              <a:lnSpc>
                <a:spcPct val="100000"/>
              </a:lnSpc>
              <a:spcBef>
                <a:spcPts val="0"/>
              </a:spcBef>
              <a:buSzPts val="1800"/>
              <a:buNone/>
            </a:pPr>
            <a:endParaRPr lang="tr-TR" sz="1800" dirty="0">
              <a:highlight>
                <a:srgbClr val="FFFFFF"/>
              </a:highlight>
              <a:latin typeface="Arial"/>
              <a:ea typeface="Arial"/>
              <a:cs typeface="Arial"/>
              <a:sym typeface="Arial"/>
            </a:endParaRPr>
          </a:p>
          <a:p>
            <a:pPr marL="927100" lvl="1" indent="-457200">
              <a:lnSpc>
                <a:spcPct val="100000"/>
              </a:lnSpc>
              <a:spcBef>
                <a:spcPts val="0"/>
              </a:spcBef>
              <a:buSzPts val="1800"/>
              <a:buFont typeface="Arial"/>
              <a:buChar char="➢"/>
            </a:pPr>
            <a:endParaRPr lang="tr-TR" sz="1800" dirty="0">
              <a:highlight>
                <a:srgbClr val="FFFFFF"/>
              </a:highlight>
              <a:latin typeface="Arial"/>
              <a:ea typeface="Arial"/>
              <a:cs typeface="Arial"/>
              <a:sym typeface="Arial"/>
            </a:endParaRPr>
          </a:p>
        </p:txBody>
      </p:sp>
    </p:spTree>
    <p:extLst>
      <p:ext uri="{BB962C8B-B14F-4D97-AF65-F5344CB8AC3E}">
        <p14:creationId xmlns:p14="http://schemas.microsoft.com/office/powerpoint/2010/main" val="1531118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B732850-6527-A430-3CE0-E8EB71101913}"/>
              </a:ext>
            </a:extLst>
          </p:cNvPr>
          <p:cNvSpPr>
            <a:spLocks noGrp="1"/>
          </p:cNvSpPr>
          <p:nvPr>
            <p:ph type="title"/>
          </p:nvPr>
        </p:nvSpPr>
        <p:spPr/>
        <p:txBody>
          <a:bodyPr/>
          <a:lstStyle/>
          <a:p>
            <a:r>
              <a:rPr lang="en-US" i="0" dirty="0">
                <a:effectLst/>
                <a:latin typeface="Söhne"/>
              </a:rPr>
              <a:t>Generative AI: Unlocking New Possibilities</a:t>
            </a:r>
            <a:endParaRPr lang="tr-TR" dirty="0"/>
          </a:p>
        </p:txBody>
      </p:sp>
      <p:sp>
        <p:nvSpPr>
          <p:cNvPr id="3" name="İçerik Yer Tutucusu 2">
            <a:extLst>
              <a:ext uri="{FF2B5EF4-FFF2-40B4-BE49-F238E27FC236}">
                <a16:creationId xmlns:a16="http://schemas.microsoft.com/office/drawing/2014/main" id="{3EFFCBEA-A66C-4C8B-145A-1F62038BAD42}"/>
              </a:ext>
            </a:extLst>
          </p:cNvPr>
          <p:cNvSpPr>
            <a:spLocks noGrp="1"/>
          </p:cNvSpPr>
          <p:nvPr>
            <p:ph idx="1"/>
          </p:nvPr>
        </p:nvSpPr>
        <p:spPr>
          <a:xfrm>
            <a:off x="9049512" y="2195194"/>
            <a:ext cx="2743200" cy="3616643"/>
          </a:xfrm>
        </p:spPr>
        <p:txBody>
          <a:bodyPr>
            <a:normAutofit/>
          </a:bodyPr>
          <a:lstStyle/>
          <a:p>
            <a:pPr marL="0" indent="0">
              <a:buNone/>
            </a:pPr>
            <a:r>
              <a:rPr lang="en-US" sz="2400" b="0" i="1" dirty="0">
                <a:effectLst/>
                <a:latin typeface="Söhne"/>
              </a:rPr>
              <a:t>Generative AI is unlocking the potential for creating new and unique content, revolutionizing industries and society</a:t>
            </a:r>
            <a:endParaRPr lang="tr-TR" sz="2400" i="1" dirty="0"/>
          </a:p>
        </p:txBody>
      </p:sp>
      <p:sp>
        <p:nvSpPr>
          <p:cNvPr id="4" name="Slayt Numarası Yer Tutucusu 3">
            <a:extLst>
              <a:ext uri="{FF2B5EF4-FFF2-40B4-BE49-F238E27FC236}">
                <a16:creationId xmlns:a16="http://schemas.microsoft.com/office/drawing/2014/main" id="{4AA95C86-4DF4-0AD0-8FB2-BC926CC72281}"/>
              </a:ext>
            </a:extLst>
          </p:cNvPr>
          <p:cNvSpPr>
            <a:spLocks noGrp="1"/>
          </p:cNvSpPr>
          <p:nvPr>
            <p:ph type="sldNum" sz="quarter" idx="12"/>
          </p:nvPr>
        </p:nvSpPr>
        <p:spPr/>
        <p:txBody>
          <a:bodyPr/>
          <a:lstStyle/>
          <a:p>
            <a:fld id="{28AE03A7-1B9D-48B4-A653-1A830F3229C1}" type="slidenum">
              <a:rPr lang="en-DE" smtClean="0">
                <a:solidFill>
                  <a:schemeClr val="tx1"/>
                </a:solidFill>
              </a:rPr>
              <a:t>3</a:t>
            </a:fld>
            <a:endParaRPr lang="en-DE">
              <a:solidFill>
                <a:schemeClr val="tx1"/>
              </a:solidFill>
            </a:endParaRPr>
          </a:p>
        </p:txBody>
      </p:sp>
      <p:pic>
        <p:nvPicPr>
          <p:cNvPr id="8" name="Resim 7">
            <a:extLst>
              <a:ext uri="{FF2B5EF4-FFF2-40B4-BE49-F238E27FC236}">
                <a16:creationId xmlns:a16="http://schemas.microsoft.com/office/drawing/2014/main" id="{461706E1-3B57-0856-7C2C-7A93088DD45D}"/>
              </a:ext>
            </a:extLst>
          </p:cNvPr>
          <p:cNvPicPr>
            <a:picLocks noChangeAspect="1"/>
          </p:cNvPicPr>
          <p:nvPr/>
        </p:nvPicPr>
        <p:blipFill>
          <a:blip r:embed="rId2"/>
          <a:stretch>
            <a:fillRect/>
          </a:stretch>
        </p:blipFill>
        <p:spPr>
          <a:xfrm>
            <a:off x="8610600" y="4949952"/>
            <a:ext cx="683572" cy="495300"/>
          </a:xfrm>
          <a:prstGeom prst="rect">
            <a:avLst/>
          </a:prstGeom>
        </p:spPr>
      </p:pic>
      <p:pic>
        <p:nvPicPr>
          <p:cNvPr id="10" name="Resim 9">
            <a:extLst>
              <a:ext uri="{FF2B5EF4-FFF2-40B4-BE49-F238E27FC236}">
                <a16:creationId xmlns:a16="http://schemas.microsoft.com/office/drawing/2014/main" id="{641D2D7D-F283-B9D8-6CAF-6932009430C6}"/>
              </a:ext>
            </a:extLst>
          </p:cNvPr>
          <p:cNvPicPr>
            <a:picLocks noChangeAspect="1"/>
          </p:cNvPicPr>
          <p:nvPr/>
        </p:nvPicPr>
        <p:blipFill>
          <a:blip r:embed="rId3"/>
          <a:stretch>
            <a:fillRect/>
          </a:stretch>
        </p:blipFill>
        <p:spPr>
          <a:xfrm>
            <a:off x="11112380" y="1734956"/>
            <a:ext cx="680332" cy="500245"/>
          </a:xfrm>
          <a:prstGeom prst="rect">
            <a:avLst/>
          </a:prstGeom>
        </p:spPr>
      </p:pic>
      <p:pic>
        <p:nvPicPr>
          <p:cNvPr id="15" name="Resim 14">
            <a:extLst>
              <a:ext uri="{FF2B5EF4-FFF2-40B4-BE49-F238E27FC236}">
                <a16:creationId xmlns:a16="http://schemas.microsoft.com/office/drawing/2014/main" id="{95533960-B5B7-3CF9-5685-6BD47B7A38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5104" y="1620171"/>
            <a:ext cx="4806696" cy="4806696"/>
          </a:xfrm>
          <a:prstGeom prst="rect">
            <a:avLst/>
          </a:prstGeom>
        </p:spPr>
      </p:pic>
    </p:spTree>
    <p:extLst>
      <p:ext uri="{BB962C8B-B14F-4D97-AF65-F5344CB8AC3E}">
        <p14:creationId xmlns:p14="http://schemas.microsoft.com/office/powerpoint/2010/main" val="3801232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B732850-6527-A430-3CE0-E8EB71101913}"/>
              </a:ext>
            </a:extLst>
          </p:cNvPr>
          <p:cNvSpPr>
            <a:spLocks noGrp="1"/>
          </p:cNvSpPr>
          <p:nvPr>
            <p:ph type="title"/>
          </p:nvPr>
        </p:nvSpPr>
        <p:spPr/>
        <p:txBody>
          <a:bodyPr>
            <a:normAutofit/>
          </a:bodyPr>
          <a:lstStyle/>
          <a:p>
            <a:r>
              <a:rPr lang="en-US" sz="4000" b="0" i="0" dirty="0">
                <a:effectLst/>
                <a:latin typeface="Söhne"/>
              </a:rPr>
              <a:t>The Power of Generative Models: Data and Architecture</a:t>
            </a:r>
            <a:endParaRPr lang="tr-TR" sz="4000" dirty="0"/>
          </a:p>
        </p:txBody>
      </p:sp>
      <p:sp>
        <p:nvSpPr>
          <p:cNvPr id="4" name="Slayt Numarası Yer Tutucusu 3">
            <a:extLst>
              <a:ext uri="{FF2B5EF4-FFF2-40B4-BE49-F238E27FC236}">
                <a16:creationId xmlns:a16="http://schemas.microsoft.com/office/drawing/2014/main" id="{4AA95C86-4DF4-0AD0-8FB2-BC926CC72281}"/>
              </a:ext>
            </a:extLst>
          </p:cNvPr>
          <p:cNvSpPr>
            <a:spLocks noGrp="1"/>
          </p:cNvSpPr>
          <p:nvPr>
            <p:ph type="sldNum" sz="quarter" idx="12"/>
          </p:nvPr>
        </p:nvSpPr>
        <p:spPr/>
        <p:txBody>
          <a:bodyPr/>
          <a:lstStyle/>
          <a:p>
            <a:fld id="{28AE03A7-1B9D-48B4-A653-1A830F3229C1}" type="slidenum">
              <a:rPr lang="en-DE" smtClean="0">
                <a:solidFill>
                  <a:schemeClr val="tx1"/>
                </a:solidFill>
              </a:rPr>
              <a:t>4</a:t>
            </a:fld>
            <a:endParaRPr lang="en-DE">
              <a:solidFill>
                <a:schemeClr val="tx1"/>
              </a:solidFill>
            </a:endParaRPr>
          </a:p>
        </p:txBody>
      </p:sp>
      <p:sp>
        <p:nvSpPr>
          <p:cNvPr id="5" name="Metin kutusu 4">
            <a:extLst>
              <a:ext uri="{FF2B5EF4-FFF2-40B4-BE49-F238E27FC236}">
                <a16:creationId xmlns:a16="http://schemas.microsoft.com/office/drawing/2014/main" id="{97D39260-7FE6-6267-05EE-9EA7D6D2586B}"/>
              </a:ext>
            </a:extLst>
          </p:cNvPr>
          <p:cNvSpPr txBox="1"/>
          <p:nvPr/>
        </p:nvSpPr>
        <p:spPr>
          <a:xfrm>
            <a:off x="838200" y="1690688"/>
            <a:ext cx="6645656" cy="3693319"/>
          </a:xfrm>
          <a:prstGeom prst="rect">
            <a:avLst/>
          </a:prstGeom>
          <a:noFill/>
        </p:spPr>
        <p:txBody>
          <a:bodyPr wrap="square">
            <a:spAutoFit/>
          </a:bodyPr>
          <a:lstStyle/>
          <a:p>
            <a:pPr marL="285750" indent="-285750" algn="l">
              <a:buFont typeface="Arial" panose="020B0604020202020204" pitchFamily="34" charset="0"/>
              <a:buChar char="•"/>
            </a:pPr>
            <a:r>
              <a:rPr lang="en-US" b="0" i="0" dirty="0">
                <a:effectLst/>
                <a:latin typeface="Söhne"/>
              </a:rPr>
              <a:t>Generative models can process vast amounts of data and sophisticated architecture, making them incredibly powerful tools for creating new and unique content.</a:t>
            </a:r>
            <a:br>
              <a:rPr lang="tr-TR" b="0" i="0" dirty="0">
                <a:effectLst/>
                <a:latin typeface="Söhne"/>
              </a:rPr>
            </a:br>
            <a:endParaRPr lang="en-US" b="0" i="0" dirty="0">
              <a:effectLst/>
              <a:latin typeface="Söhne"/>
            </a:endParaRPr>
          </a:p>
          <a:p>
            <a:pPr marL="285750" indent="-285750" algn="l">
              <a:buFont typeface="Arial" panose="020B0604020202020204" pitchFamily="34" charset="0"/>
              <a:buChar char="•"/>
            </a:pPr>
            <a:r>
              <a:rPr lang="en-US" b="0" i="0" dirty="0">
                <a:effectLst/>
                <a:latin typeface="Söhne"/>
              </a:rPr>
              <a:t>With the help of deep neural networks, transformers, and other models like generative adversarial networks and variational autoencoders, these models can understand and process the complexity of data and create new content from it.</a:t>
            </a:r>
            <a:br>
              <a:rPr lang="tr-TR" b="0" i="0" dirty="0">
                <a:effectLst/>
                <a:latin typeface="Söhne"/>
              </a:rPr>
            </a:br>
            <a:endParaRPr lang="en-US" b="0" i="0" dirty="0">
              <a:effectLst/>
              <a:latin typeface="Söhne"/>
            </a:endParaRPr>
          </a:p>
          <a:p>
            <a:pPr marL="285750" indent="-285750" algn="l">
              <a:buFont typeface="Arial" panose="020B0604020202020204" pitchFamily="34" charset="0"/>
              <a:buChar char="•"/>
            </a:pPr>
            <a:r>
              <a:rPr lang="en-US" b="0" i="0" dirty="0">
                <a:effectLst/>
                <a:latin typeface="Söhne"/>
              </a:rPr>
              <a:t>Generative models can be trained on large data sets such as the entire Wikipedia, </a:t>
            </a:r>
            <a:r>
              <a:rPr lang="en-US" b="0" i="0" dirty="0" err="1">
                <a:effectLst/>
                <a:latin typeface="Söhne"/>
              </a:rPr>
              <a:t>Github</a:t>
            </a:r>
            <a:r>
              <a:rPr lang="en-US" b="0" i="0" dirty="0">
                <a:effectLst/>
                <a:latin typeface="Söhne"/>
              </a:rPr>
              <a:t>, social networks, Google images and more, and still handle the complexity of the data without suffering from underfitting.</a:t>
            </a:r>
          </a:p>
        </p:txBody>
      </p:sp>
      <p:pic>
        <p:nvPicPr>
          <p:cNvPr id="2050" name="Picture 2" descr="Working with “large” datasets, with dplyr and data.table | Freakonometrics">
            <a:extLst>
              <a:ext uri="{FF2B5EF4-FFF2-40B4-BE49-F238E27FC236}">
                <a16:creationId xmlns:a16="http://schemas.microsoft.com/office/drawing/2014/main" id="{40A36A68-7088-A253-A631-26A99935DC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3856" y="1357439"/>
            <a:ext cx="4344293" cy="367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0596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B732850-6527-A430-3CE0-E8EB71101913}"/>
              </a:ext>
            </a:extLst>
          </p:cNvPr>
          <p:cNvSpPr>
            <a:spLocks noGrp="1"/>
          </p:cNvSpPr>
          <p:nvPr>
            <p:ph type="title"/>
          </p:nvPr>
        </p:nvSpPr>
        <p:spPr/>
        <p:txBody>
          <a:bodyPr/>
          <a:lstStyle/>
          <a:p>
            <a:r>
              <a:rPr lang="en-US" b="0" i="0" dirty="0">
                <a:effectLst/>
                <a:latin typeface="Söhne"/>
              </a:rPr>
              <a:t>The Capabilities of Generative AI</a:t>
            </a:r>
            <a:endParaRPr lang="tr-TR" dirty="0"/>
          </a:p>
        </p:txBody>
      </p:sp>
      <p:sp>
        <p:nvSpPr>
          <p:cNvPr id="4" name="Slayt Numarası Yer Tutucusu 3">
            <a:extLst>
              <a:ext uri="{FF2B5EF4-FFF2-40B4-BE49-F238E27FC236}">
                <a16:creationId xmlns:a16="http://schemas.microsoft.com/office/drawing/2014/main" id="{4AA95C86-4DF4-0AD0-8FB2-BC926CC72281}"/>
              </a:ext>
            </a:extLst>
          </p:cNvPr>
          <p:cNvSpPr>
            <a:spLocks noGrp="1"/>
          </p:cNvSpPr>
          <p:nvPr>
            <p:ph type="sldNum" sz="quarter" idx="12"/>
          </p:nvPr>
        </p:nvSpPr>
        <p:spPr/>
        <p:txBody>
          <a:bodyPr/>
          <a:lstStyle/>
          <a:p>
            <a:fld id="{28AE03A7-1B9D-48B4-A653-1A830F3229C1}" type="slidenum">
              <a:rPr lang="en-DE" smtClean="0"/>
              <a:t>5</a:t>
            </a:fld>
            <a:endParaRPr lang="en-DE"/>
          </a:p>
        </p:txBody>
      </p:sp>
      <p:pic>
        <p:nvPicPr>
          <p:cNvPr id="6" name="Resim 5">
            <a:extLst>
              <a:ext uri="{FF2B5EF4-FFF2-40B4-BE49-F238E27FC236}">
                <a16:creationId xmlns:a16="http://schemas.microsoft.com/office/drawing/2014/main" id="{B8DE9749-9503-0A60-2B85-1D8B734EDCBC}"/>
              </a:ext>
            </a:extLst>
          </p:cNvPr>
          <p:cNvPicPr>
            <a:picLocks noChangeAspect="1"/>
          </p:cNvPicPr>
          <p:nvPr/>
        </p:nvPicPr>
        <p:blipFill>
          <a:blip r:embed="rId2"/>
          <a:stretch>
            <a:fillRect/>
          </a:stretch>
        </p:blipFill>
        <p:spPr>
          <a:xfrm>
            <a:off x="1304543" y="2072827"/>
            <a:ext cx="3828289" cy="2939206"/>
          </a:xfrm>
          <a:prstGeom prst="rect">
            <a:avLst/>
          </a:prstGeom>
        </p:spPr>
      </p:pic>
      <p:pic>
        <p:nvPicPr>
          <p:cNvPr id="12" name="Resim 11">
            <a:extLst>
              <a:ext uri="{FF2B5EF4-FFF2-40B4-BE49-F238E27FC236}">
                <a16:creationId xmlns:a16="http://schemas.microsoft.com/office/drawing/2014/main" id="{9B969D8F-7FA1-1571-244C-6EA06B8C28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7792" y="4195742"/>
            <a:ext cx="4828794" cy="2134327"/>
          </a:xfrm>
          <a:prstGeom prst="rect">
            <a:avLst/>
          </a:prstGeom>
        </p:spPr>
      </p:pic>
      <p:sp>
        <p:nvSpPr>
          <p:cNvPr id="17" name="Düşünce Balonu: Bulut 16">
            <a:extLst>
              <a:ext uri="{FF2B5EF4-FFF2-40B4-BE49-F238E27FC236}">
                <a16:creationId xmlns:a16="http://schemas.microsoft.com/office/drawing/2014/main" id="{09155577-4596-3C01-8C8F-139AE51A0423}"/>
              </a:ext>
            </a:extLst>
          </p:cNvPr>
          <p:cNvSpPr/>
          <p:nvPr/>
        </p:nvSpPr>
        <p:spPr>
          <a:xfrm>
            <a:off x="301752" y="1353312"/>
            <a:ext cx="6196584" cy="4486656"/>
          </a:xfrm>
          <a:prstGeom prst="cloudCallout">
            <a:avLst>
              <a:gd name="adj1" fmla="val 60002"/>
              <a:gd name="adj2" fmla="val 12660"/>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tr-TR" dirty="0"/>
          </a:p>
        </p:txBody>
      </p:sp>
    </p:spTree>
    <p:extLst>
      <p:ext uri="{BB962C8B-B14F-4D97-AF65-F5344CB8AC3E}">
        <p14:creationId xmlns:p14="http://schemas.microsoft.com/office/powerpoint/2010/main" val="1926360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CBF7A96-49B1-EC71-2640-D05B077AEB45}"/>
              </a:ext>
            </a:extLst>
          </p:cNvPr>
          <p:cNvSpPr>
            <a:spLocks noGrp="1"/>
          </p:cNvSpPr>
          <p:nvPr>
            <p:ph type="title"/>
          </p:nvPr>
        </p:nvSpPr>
        <p:spPr/>
        <p:txBody>
          <a:bodyPr>
            <a:normAutofit/>
          </a:bodyPr>
          <a:lstStyle/>
          <a:p>
            <a:r>
              <a:rPr lang="en-US" sz="3600" b="0" i="0" dirty="0">
                <a:effectLst/>
                <a:latin typeface="Söhne"/>
              </a:rPr>
              <a:t>Understanding the Landscape of Generative AI Models</a:t>
            </a:r>
            <a:endParaRPr lang="tr-TR" sz="3600" dirty="0"/>
          </a:p>
        </p:txBody>
      </p:sp>
      <p:sp>
        <p:nvSpPr>
          <p:cNvPr id="4" name="Slayt Numarası Yer Tutucusu 3">
            <a:extLst>
              <a:ext uri="{FF2B5EF4-FFF2-40B4-BE49-F238E27FC236}">
                <a16:creationId xmlns:a16="http://schemas.microsoft.com/office/drawing/2014/main" id="{C3118713-FC37-95AD-743F-B65E5215F4BF}"/>
              </a:ext>
            </a:extLst>
          </p:cNvPr>
          <p:cNvSpPr>
            <a:spLocks noGrp="1"/>
          </p:cNvSpPr>
          <p:nvPr>
            <p:ph type="sldNum" sz="quarter" idx="12"/>
          </p:nvPr>
        </p:nvSpPr>
        <p:spPr/>
        <p:txBody>
          <a:bodyPr/>
          <a:lstStyle/>
          <a:p>
            <a:fld id="{28AE03A7-1B9D-48B4-A653-1A830F3229C1}" type="slidenum">
              <a:rPr lang="en-DE" smtClean="0">
                <a:solidFill>
                  <a:schemeClr val="tx1"/>
                </a:solidFill>
              </a:rPr>
              <a:t>6</a:t>
            </a:fld>
            <a:endParaRPr lang="en-DE">
              <a:solidFill>
                <a:schemeClr val="tx1"/>
              </a:solidFill>
            </a:endParaRPr>
          </a:p>
        </p:txBody>
      </p:sp>
      <p:pic>
        <p:nvPicPr>
          <p:cNvPr id="4100" name="Picture 4" descr="Valentin Lageard - &quot;Map of the Taxonomy of Philosophy&quot;">
            <a:extLst>
              <a:ext uri="{FF2B5EF4-FFF2-40B4-BE49-F238E27FC236}">
                <a16:creationId xmlns:a16="http://schemas.microsoft.com/office/drawing/2014/main" id="{B597D195-6CA5-9DA2-0492-BB6718F3084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446848"/>
            <a:ext cx="4189642"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Metin kutusu 4">
            <a:extLst>
              <a:ext uri="{FF2B5EF4-FFF2-40B4-BE49-F238E27FC236}">
                <a16:creationId xmlns:a16="http://schemas.microsoft.com/office/drawing/2014/main" id="{FF2B94C5-28F4-6C90-4107-E76E989E8680}"/>
              </a:ext>
            </a:extLst>
          </p:cNvPr>
          <p:cNvSpPr txBox="1"/>
          <p:nvPr/>
        </p:nvSpPr>
        <p:spPr>
          <a:xfrm>
            <a:off x="6827040" y="2274838"/>
            <a:ext cx="3353279" cy="2246769"/>
          </a:xfrm>
          <a:prstGeom prst="rect">
            <a:avLst/>
          </a:prstGeom>
          <a:noFill/>
        </p:spPr>
        <p:txBody>
          <a:bodyPr wrap="square" rtlCol="0">
            <a:spAutoFit/>
          </a:bodyPr>
          <a:lstStyle/>
          <a:p>
            <a:pPr marL="285750" indent="-285750" algn="l">
              <a:buFont typeface="Arial" panose="020B0604020202020204" pitchFamily="34" charset="0"/>
              <a:buChar char="•"/>
            </a:pPr>
            <a:r>
              <a:rPr lang="en-US" sz="2000" b="0" i="0" dirty="0">
                <a:effectLst/>
                <a:latin typeface="Söhne"/>
              </a:rPr>
              <a:t>Text-to-3D models</a:t>
            </a:r>
          </a:p>
          <a:p>
            <a:pPr algn="l">
              <a:buFont typeface="Arial" panose="020B0604020202020204" pitchFamily="34" charset="0"/>
              <a:buChar char="•"/>
            </a:pPr>
            <a:r>
              <a:rPr lang="tr-TR" sz="2000" b="0" i="0" dirty="0">
                <a:effectLst/>
                <a:latin typeface="Söhne"/>
              </a:rPr>
              <a:t>    </a:t>
            </a:r>
            <a:r>
              <a:rPr lang="en-US" sz="2000" b="0" i="0" dirty="0">
                <a:effectLst/>
                <a:latin typeface="Söhne"/>
              </a:rPr>
              <a:t>Image-to-Text models</a:t>
            </a:r>
          </a:p>
          <a:p>
            <a:pPr algn="l">
              <a:buFont typeface="Arial" panose="020B0604020202020204" pitchFamily="34" charset="0"/>
              <a:buChar char="•"/>
            </a:pPr>
            <a:r>
              <a:rPr lang="tr-TR" sz="2000" dirty="0">
                <a:latin typeface="Söhne"/>
              </a:rPr>
              <a:t>    </a:t>
            </a:r>
            <a:r>
              <a:rPr lang="en-US" sz="2000" b="0" i="0" dirty="0">
                <a:effectLst/>
                <a:latin typeface="Söhne"/>
              </a:rPr>
              <a:t>Text-to-Video models</a:t>
            </a:r>
          </a:p>
          <a:p>
            <a:pPr algn="l">
              <a:buFont typeface="Arial" panose="020B0604020202020204" pitchFamily="34" charset="0"/>
              <a:buChar char="•"/>
            </a:pPr>
            <a:r>
              <a:rPr lang="tr-TR" sz="2000" b="0" i="0" dirty="0">
                <a:effectLst/>
                <a:latin typeface="Söhne"/>
              </a:rPr>
              <a:t>    </a:t>
            </a:r>
            <a:r>
              <a:rPr lang="en-US" sz="2000" b="0" i="0" dirty="0">
                <a:effectLst/>
                <a:latin typeface="Söhne"/>
              </a:rPr>
              <a:t>Text-to-Audio models</a:t>
            </a:r>
          </a:p>
          <a:p>
            <a:pPr algn="l">
              <a:buFont typeface="Arial" panose="020B0604020202020204" pitchFamily="34" charset="0"/>
              <a:buChar char="•"/>
            </a:pPr>
            <a:r>
              <a:rPr lang="tr-TR" sz="2000" dirty="0">
                <a:latin typeface="Söhne"/>
              </a:rPr>
              <a:t>    </a:t>
            </a:r>
            <a:r>
              <a:rPr lang="en-US" sz="2000" b="0" i="0" dirty="0">
                <a:effectLst/>
                <a:latin typeface="Söhne"/>
              </a:rPr>
              <a:t>Text-to-Text models</a:t>
            </a:r>
          </a:p>
          <a:p>
            <a:pPr algn="l">
              <a:buFont typeface="Arial" panose="020B0604020202020204" pitchFamily="34" charset="0"/>
              <a:buChar char="•"/>
            </a:pPr>
            <a:r>
              <a:rPr lang="tr-TR" sz="2000" dirty="0">
                <a:latin typeface="Söhne"/>
              </a:rPr>
              <a:t>    </a:t>
            </a:r>
            <a:r>
              <a:rPr lang="en-US" sz="2000" b="0" i="0" dirty="0">
                <a:effectLst/>
                <a:latin typeface="Söhne"/>
              </a:rPr>
              <a:t>Text-to-Code models</a:t>
            </a:r>
          </a:p>
          <a:p>
            <a:pPr algn="l">
              <a:buFont typeface="Arial" panose="020B0604020202020204" pitchFamily="34" charset="0"/>
              <a:buChar char="•"/>
            </a:pPr>
            <a:r>
              <a:rPr lang="tr-TR" sz="2000" b="0" i="0" dirty="0">
                <a:effectLst/>
                <a:latin typeface="Söhne"/>
              </a:rPr>
              <a:t>    </a:t>
            </a:r>
            <a:r>
              <a:rPr lang="en-US" sz="2000" b="0" i="0" dirty="0">
                <a:effectLst/>
                <a:latin typeface="Söhne"/>
              </a:rPr>
              <a:t>Text-to-Science models</a:t>
            </a:r>
            <a:endParaRPr lang="tr-TR" sz="2000" b="0" i="0" dirty="0">
              <a:effectLst/>
              <a:latin typeface="Söhne"/>
            </a:endParaRPr>
          </a:p>
        </p:txBody>
      </p:sp>
    </p:spTree>
    <p:extLst>
      <p:ext uri="{BB962C8B-B14F-4D97-AF65-F5344CB8AC3E}">
        <p14:creationId xmlns:p14="http://schemas.microsoft.com/office/powerpoint/2010/main" val="3679515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DEDFA9-55D8-7A46-64E0-D094EB6946FB}"/>
              </a:ext>
            </a:extLst>
          </p:cNvPr>
          <p:cNvSpPr>
            <a:spLocks noGrp="1"/>
          </p:cNvSpPr>
          <p:nvPr>
            <p:ph type="title"/>
          </p:nvPr>
        </p:nvSpPr>
        <p:spPr/>
        <p:txBody>
          <a:bodyPr/>
          <a:lstStyle/>
          <a:p>
            <a:r>
              <a:rPr lang="tr-TR" b="0" i="0" dirty="0" err="1">
                <a:effectLst/>
                <a:latin typeface="Söhne"/>
              </a:rPr>
              <a:t>Generative</a:t>
            </a:r>
            <a:r>
              <a:rPr lang="tr-TR" b="0" i="0" dirty="0">
                <a:effectLst/>
                <a:latin typeface="Söhne"/>
              </a:rPr>
              <a:t> AI </a:t>
            </a:r>
            <a:r>
              <a:rPr lang="tr-TR" b="0" i="0" dirty="0" err="1">
                <a:effectLst/>
                <a:latin typeface="Söhne"/>
              </a:rPr>
              <a:t>Models</a:t>
            </a:r>
            <a:r>
              <a:rPr lang="tr-TR" b="0" i="0" dirty="0">
                <a:effectLst/>
                <a:latin typeface="Söhne"/>
              </a:rPr>
              <a:t> Deployment</a:t>
            </a:r>
            <a:endParaRPr lang="tr-TR" dirty="0"/>
          </a:p>
        </p:txBody>
      </p:sp>
      <p:sp>
        <p:nvSpPr>
          <p:cNvPr id="4" name="Slayt Numarası Yer Tutucusu 3">
            <a:extLst>
              <a:ext uri="{FF2B5EF4-FFF2-40B4-BE49-F238E27FC236}">
                <a16:creationId xmlns:a16="http://schemas.microsoft.com/office/drawing/2014/main" id="{CD05E460-8F5E-8946-3F03-B92C6F2B0C88}"/>
              </a:ext>
            </a:extLst>
          </p:cNvPr>
          <p:cNvSpPr>
            <a:spLocks noGrp="1"/>
          </p:cNvSpPr>
          <p:nvPr>
            <p:ph type="sldNum" sz="quarter" idx="12"/>
          </p:nvPr>
        </p:nvSpPr>
        <p:spPr/>
        <p:txBody>
          <a:bodyPr/>
          <a:lstStyle/>
          <a:p>
            <a:fld id="{28AE03A7-1B9D-48B4-A653-1A830F3229C1}" type="slidenum">
              <a:rPr lang="en-DE" smtClean="0">
                <a:solidFill>
                  <a:schemeClr val="tx1"/>
                </a:solidFill>
              </a:rPr>
              <a:t>7</a:t>
            </a:fld>
            <a:endParaRPr lang="en-DE">
              <a:solidFill>
                <a:schemeClr val="tx1"/>
              </a:solidFill>
            </a:endParaRPr>
          </a:p>
        </p:txBody>
      </p:sp>
      <p:sp>
        <p:nvSpPr>
          <p:cNvPr id="8" name="İçerik Yer Tutucusu 7">
            <a:extLst>
              <a:ext uri="{FF2B5EF4-FFF2-40B4-BE49-F238E27FC236}">
                <a16:creationId xmlns:a16="http://schemas.microsoft.com/office/drawing/2014/main" id="{0126B7DF-00D0-FDA7-EA8C-263242E49317}"/>
              </a:ext>
            </a:extLst>
          </p:cNvPr>
          <p:cNvSpPr>
            <a:spLocks noGrp="1"/>
          </p:cNvSpPr>
          <p:nvPr>
            <p:ph idx="1"/>
          </p:nvPr>
        </p:nvSpPr>
        <p:spPr>
          <a:xfrm>
            <a:off x="838200" y="1825625"/>
            <a:ext cx="6771640" cy="4351338"/>
          </a:xfrm>
        </p:spPr>
        <p:txBody>
          <a:bodyPr/>
          <a:lstStyle/>
          <a:p>
            <a:pPr algn="l">
              <a:buFont typeface="Arial" panose="020B0604020202020204" pitchFamily="34" charset="0"/>
              <a:buChar char="•"/>
            </a:pPr>
            <a:r>
              <a:rPr lang="en-US" b="0" i="0" dirty="0">
                <a:effectLst/>
                <a:latin typeface="Söhne"/>
              </a:rPr>
              <a:t>Only a few organizations are capable of deploying generative AI models</a:t>
            </a:r>
          </a:p>
          <a:p>
            <a:pPr algn="l">
              <a:buFont typeface="Arial" panose="020B0604020202020204" pitchFamily="34" charset="0"/>
              <a:buChar char="•"/>
            </a:pPr>
            <a:r>
              <a:rPr lang="en-US" b="0" i="0" dirty="0">
                <a:effectLst/>
                <a:latin typeface="Söhne"/>
              </a:rPr>
              <a:t>The reasons behind this (e.g., high computation power and expertise required)</a:t>
            </a:r>
          </a:p>
          <a:p>
            <a:pPr algn="l">
              <a:buFont typeface="Arial" panose="020B0604020202020204" pitchFamily="34" charset="0"/>
              <a:buChar char="•"/>
            </a:pPr>
            <a:r>
              <a:rPr lang="en-US" b="0" i="0" dirty="0">
                <a:effectLst/>
                <a:latin typeface="Söhne"/>
              </a:rPr>
              <a:t>The role of acquired startups and collaborations with academia in deployment</a:t>
            </a:r>
          </a:p>
          <a:p>
            <a:endParaRPr lang="tr-TR" dirty="0"/>
          </a:p>
        </p:txBody>
      </p:sp>
      <p:pic>
        <p:nvPicPr>
          <p:cNvPr id="10" name="Resim 9">
            <a:extLst>
              <a:ext uri="{FF2B5EF4-FFF2-40B4-BE49-F238E27FC236}">
                <a16:creationId xmlns:a16="http://schemas.microsoft.com/office/drawing/2014/main" id="{35A921BE-83F8-613D-ABF7-83CDD1880AC6}"/>
              </a:ext>
            </a:extLst>
          </p:cNvPr>
          <p:cNvPicPr>
            <a:picLocks noChangeAspect="1"/>
          </p:cNvPicPr>
          <p:nvPr/>
        </p:nvPicPr>
        <p:blipFill>
          <a:blip r:embed="rId2"/>
          <a:stretch>
            <a:fillRect/>
          </a:stretch>
        </p:blipFill>
        <p:spPr>
          <a:xfrm>
            <a:off x="7877022" y="1690688"/>
            <a:ext cx="3476778" cy="4351338"/>
          </a:xfrm>
          <a:prstGeom prst="rect">
            <a:avLst/>
          </a:prstGeom>
        </p:spPr>
      </p:pic>
    </p:spTree>
    <p:extLst>
      <p:ext uri="{BB962C8B-B14F-4D97-AF65-F5344CB8AC3E}">
        <p14:creationId xmlns:p14="http://schemas.microsoft.com/office/powerpoint/2010/main" val="2798345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6DB9DE3-38E9-50E0-2B07-2E7FFA936882}"/>
              </a:ext>
            </a:extLst>
          </p:cNvPr>
          <p:cNvSpPr>
            <a:spLocks noGrp="1"/>
          </p:cNvSpPr>
          <p:nvPr>
            <p:ph type="title"/>
          </p:nvPr>
        </p:nvSpPr>
        <p:spPr/>
        <p:txBody>
          <a:bodyPr/>
          <a:lstStyle/>
          <a:p>
            <a:r>
              <a:rPr lang="tr-TR" dirty="0" err="1"/>
              <a:t>Transformer</a:t>
            </a:r>
            <a:endParaRPr lang="tr-TR" dirty="0"/>
          </a:p>
        </p:txBody>
      </p:sp>
      <p:sp>
        <p:nvSpPr>
          <p:cNvPr id="3" name="İçerik Yer Tutucusu 2">
            <a:extLst>
              <a:ext uri="{FF2B5EF4-FFF2-40B4-BE49-F238E27FC236}">
                <a16:creationId xmlns:a16="http://schemas.microsoft.com/office/drawing/2014/main" id="{61EAF022-7DB9-7F3D-8F82-9F2CDB3364BA}"/>
              </a:ext>
            </a:extLst>
          </p:cNvPr>
          <p:cNvSpPr>
            <a:spLocks noGrp="1"/>
          </p:cNvSpPr>
          <p:nvPr>
            <p:ph idx="1"/>
          </p:nvPr>
        </p:nvSpPr>
        <p:spPr/>
        <p:txBody>
          <a:bodyPr/>
          <a:lstStyle/>
          <a:p>
            <a:endParaRPr lang="tr-TR" dirty="0"/>
          </a:p>
        </p:txBody>
      </p:sp>
      <p:pic>
        <p:nvPicPr>
          <p:cNvPr id="7172" name="Picture 4" descr="How Transformers work in deep learning and NLP: an intuitive introduction |  AI Summer">
            <a:extLst>
              <a:ext uri="{FF2B5EF4-FFF2-40B4-BE49-F238E27FC236}">
                <a16:creationId xmlns:a16="http://schemas.microsoft.com/office/drawing/2014/main" id="{18E991DC-FB5B-054F-666B-E959AB3EDE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3120" y="1825625"/>
            <a:ext cx="76200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4005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47EE05B-5F05-9F4B-E064-9E506D095C68}"/>
              </a:ext>
            </a:extLst>
          </p:cNvPr>
          <p:cNvSpPr>
            <a:spLocks noGrp="1"/>
          </p:cNvSpPr>
          <p:nvPr>
            <p:ph type="title"/>
          </p:nvPr>
        </p:nvSpPr>
        <p:spPr/>
        <p:txBody>
          <a:bodyPr/>
          <a:lstStyle/>
          <a:p>
            <a:r>
              <a:rPr lang="tr-TR" dirty="0" err="1"/>
              <a:t>Stable</a:t>
            </a:r>
            <a:r>
              <a:rPr lang="tr-TR" dirty="0"/>
              <a:t> </a:t>
            </a:r>
            <a:r>
              <a:rPr lang="tr-TR" dirty="0" err="1"/>
              <a:t>Diffusion</a:t>
            </a:r>
            <a:endParaRPr lang="tr-TR" dirty="0"/>
          </a:p>
        </p:txBody>
      </p:sp>
      <p:sp>
        <p:nvSpPr>
          <p:cNvPr id="3" name="İçerik Yer Tutucusu 2">
            <a:extLst>
              <a:ext uri="{FF2B5EF4-FFF2-40B4-BE49-F238E27FC236}">
                <a16:creationId xmlns:a16="http://schemas.microsoft.com/office/drawing/2014/main" id="{9424C207-BA56-9E5A-48E4-29C033803E62}"/>
              </a:ext>
            </a:extLst>
          </p:cNvPr>
          <p:cNvSpPr>
            <a:spLocks noGrp="1"/>
          </p:cNvSpPr>
          <p:nvPr>
            <p:ph idx="1"/>
          </p:nvPr>
        </p:nvSpPr>
        <p:spPr/>
        <p:txBody>
          <a:bodyPr/>
          <a:lstStyle/>
          <a:p>
            <a:endParaRPr lang="tr-TR" dirty="0"/>
          </a:p>
        </p:txBody>
      </p:sp>
      <p:sp>
        <p:nvSpPr>
          <p:cNvPr id="4" name="Slayt Numarası Yer Tutucusu 3">
            <a:extLst>
              <a:ext uri="{FF2B5EF4-FFF2-40B4-BE49-F238E27FC236}">
                <a16:creationId xmlns:a16="http://schemas.microsoft.com/office/drawing/2014/main" id="{76751F72-656E-FDC2-6B77-DEFABCAEDD2E}"/>
              </a:ext>
            </a:extLst>
          </p:cNvPr>
          <p:cNvSpPr>
            <a:spLocks noGrp="1"/>
          </p:cNvSpPr>
          <p:nvPr>
            <p:ph type="sldNum" sz="quarter" idx="12"/>
          </p:nvPr>
        </p:nvSpPr>
        <p:spPr/>
        <p:txBody>
          <a:bodyPr/>
          <a:lstStyle/>
          <a:p>
            <a:fld id="{28AE03A7-1B9D-48B4-A653-1A830F3229C1}" type="slidenum">
              <a:rPr lang="en-DE" smtClean="0"/>
              <a:t>9</a:t>
            </a:fld>
            <a:endParaRPr lang="en-DE"/>
          </a:p>
        </p:txBody>
      </p:sp>
      <p:pic>
        <p:nvPicPr>
          <p:cNvPr id="8196" name="Picture 4" descr="A walk through latent space with Stable Diffusion">
            <a:extLst>
              <a:ext uri="{FF2B5EF4-FFF2-40B4-BE49-F238E27FC236}">
                <a16:creationId xmlns:a16="http://schemas.microsoft.com/office/drawing/2014/main" id="{4E94EBAE-A204-38FE-A4F6-76F0A60D28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6064" y="1825625"/>
            <a:ext cx="7424928" cy="3698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68391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2056</TotalTime>
  <Words>445</Words>
  <Application>Microsoft Office PowerPoint</Application>
  <PresentationFormat>Geniş ekran</PresentationFormat>
  <Paragraphs>82</Paragraphs>
  <Slides>16</Slides>
  <Notes>5</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16</vt:i4>
      </vt:variant>
    </vt:vector>
  </HeadingPairs>
  <TitlesOfParts>
    <vt:vector size="22" baseType="lpstr">
      <vt:lpstr>Arial</vt:lpstr>
      <vt:lpstr>Calibri</vt:lpstr>
      <vt:lpstr>Calibri Light</vt:lpstr>
      <vt:lpstr>Söhne</vt:lpstr>
      <vt:lpstr>Whitney-Semibold</vt:lpstr>
      <vt:lpstr>Office Theme</vt:lpstr>
      <vt:lpstr>PowerPoint Sunusu</vt:lpstr>
      <vt:lpstr>Outline </vt:lpstr>
      <vt:lpstr>Generative AI: Unlocking New Possibilities</vt:lpstr>
      <vt:lpstr>The Power of Generative Models: Data and Architecture</vt:lpstr>
      <vt:lpstr>The Capabilities of Generative AI</vt:lpstr>
      <vt:lpstr>Understanding the Landscape of Generative AI Models</vt:lpstr>
      <vt:lpstr>Generative AI Models Deployment</vt:lpstr>
      <vt:lpstr>Transformer</vt:lpstr>
      <vt:lpstr>Stable Diffusion</vt:lpstr>
      <vt:lpstr>ChatGPT</vt:lpstr>
      <vt:lpstr>Sparrow</vt:lpstr>
      <vt:lpstr>MedPalm</vt:lpstr>
      <vt:lpstr>AlphaCode</vt:lpstr>
      <vt:lpstr>Galactica</vt:lpstr>
      <vt:lpstr>Conclusion</vt:lpstr>
      <vt:lpstr>       Thank you for listening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Melike Külcü</dc:creator>
  <cp:lastModifiedBy>Cem Güleç</cp:lastModifiedBy>
  <cp:revision>90</cp:revision>
  <dcterms:created xsi:type="dcterms:W3CDTF">2022-02-03T18:11:43Z</dcterms:created>
  <dcterms:modified xsi:type="dcterms:W3CDTF">2023-01-19T10:51:22Z</dcterms:modified>
</cp:coreProperties>
</file>